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Unbounded" panose="020B0604020202020204" charset="0"/>
      <p:regular r:id="rId14"/>
    </p:embeddedFont>
    <p:embeddedFont>
      <p:font typeface="Cabin" panose="020B0604020202020204" charset="0"/>
      <p:regular r:id="rId15"/>
    </p:embeddedFont>
    <p:embeddedFont>
      <p:font typeface="Calibri" panose="020F050202020403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08" y="62"/>
      </p:cViewPr>
      <p:guideLst/>
    </p:cSldViewPr>
  </p:slideViewPr>
  <p:notesTextViewPr>
    <p:cViewPr>
      <p:scale>
        <a:sx n="1" d="1"/>
        <a:sy n="1" d="1"/>
      </p:scale>
      <p:origin x="0" y="0"/>
    </p:cViewPr>
  </p:notesTextViewPr>
  <p:notesViewPr>
    <p:cSldViewPr snapToGrid="0" snapToObjects="1">
      <p:cViewPr varScale="1">
        <p:scale>
          <a:sx n="42" d="100"/>
          <a:sy n="42" d="100"/>
        </p:scale>
        <p:origin x="3480"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793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004536"/>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Object Detection using AI</a:t>
            </a:r>
            <a:endParaRPr lang="en-US" sz="4400" dirty="0"/>
          </a:p>
        </p:txBody>
      </p:sp>
      <p:sp>
        <p:nvSpPr>
          <p:cNvPr id="4" name="Text 1"/>
          <p:cNvSpPr/>
          <p:nvPr/>
        </p:nvSpPr>
        <p:spPr>
          <a:xfrm>
            <a:off x="6324124" y="3771543"/>
            <a:ext cx="7468553" cy="1149072"/>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This presentation explores the use of object detection in AI. It will cover the basics, the workflow, the different algorithms and models used, applications, and the challenges associated with object detection.</a:t>
            </a:r>
            <a:endParaRPr lang="en-US" sz="1850" dirty="0"/>
          </a:p>
        </p:txBody>
      </p:sp>
      <p:sp>
        <p:nvSpPr>
          <p:cNvPr id="5" name="Text 2"/>
          <p:cNvSpPr/>
          <p:nvPr/>
        </p:nvSpPr>
        <p:spPr>
          <a:xfrm>
            <a:off x="6324124" y="5189815"/>
            <a:ext cx="7468553"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Prepared By: [ 22BECE30427 ] ANAJALEE SHANIYARA</a:t>
            </a:r>
            <a:endParaRPr lang="en-US" sz="1850" dirty="0"/>
          </a:p>
        </p:txBody>
      </p:sp>
      <p:sp>
        <p:nvSpPr>
          <p:cNvPr id="6" name="Text 3"/>
          <p:cNvSpPr/>
          <p:nvPr/>
        </p:nvSpPr>
        <p:spPr>
          <a:xfrm>
            <a:off x="6324124" y="5842040"/>
            <a:ext cx="7468553" cy="38302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                         [ 22BECE30444 ] VISHWA SONI</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9383" y="631627"/>
            <a:ext cx="5240179" cy="654963"/>
          </a:xfrm>
          <a:prstGeom prst="rect">
            <a:avLst/>
          </a:prstGeom>
          <a:noFill/>
          <a:ln/>
        </p:spPr>
        <p:txBody>
          <a:bodyPr wrap="none" lIns="0" tIns="0" rIns="0" bIns="0" rtlCol="0" anchor="t"/>
          <a:lstStyle/>
          <a:p>
            <a:pPr marL="0" indent="0">
              <a:lnSpc>
                <a:spcPts val="5150"/>
              </a:lnSpc>
              <a:buNone/>
            </a:pPr>
            <a:r>
              <a:rPr lang="en-US" sz="4100" dirty="0">
                <a:solidFill>
                  <a:srgbClr val="FFFFFF"/>
                </a:solidFill>
                <a:latin typeface="Unbounded" pitchFamily="34" charset="0"/>
                <a:ea typeface="Unbounded" pitchFamily="34" charset="-122"/>
                <a:cs typeface="Unbounded" pitchFamily="34" charset="-120"/>
              </a:rPr>
              <a:t>Key Takeaways</a:t>
            </a:r>
            <a:endParaRPr lang="en-US" sz="4100" dirty="0"/>
          </a:p>
        </p:txBody>
      </p:sp>
      <p:sp>
        <p:nvSpPr>
          <p:cNvPr id="4" name="Text 1"/>
          <p:cNvSpPr/>
          <p:nvPr/>
        </p:nvSpPr>
        <p:spPr>
          <a:xfrm>
            <a:off x="779383" y="1731883"/>
            <a:ext cx="3625572" cy="734854"/>
          </a:xfrm>
          <a:prstGeom prst="rect">
            <a:avLst/>
          </a:prstGeom>
          <a:noFill/>
          <a:ln/>
        </p:spPr>
        <p:txBody>
          <a:bodyPr wrap="none" lIns="0" tIns="0" rIns="0" bIns="0" rtlCol="0" anchor="t"/>
          <a:lstStyle/>
          <a:p>
            <a:pPr marL="0" indent="0" algn="ctr">
              <a:lnSpc>
                <a:spcPts val="5750"/>
              </a:lnSpc>
              <a:buNone/>
            </a:pPr>
            <a:r>
              <a:rPr lang="en-US" sz="5750" dirty="0">
                <a:solidFill>
                  <a:srgbClr val="CAD6DE"/>
                </a:solidFill>
                <a:latin typeface="Unbounded" pitchFamily="34" charset="0"/>
                <a:ea typeface="Unbounded" pitchFamily="34" charset="-122"/>
                <a:cs typeface="Unbounded" pitchFamily="34" charset="-120"/>
              </a:rPr>
              <a:t>1</a:t>
            </a:r>
            <a:endParaRPr lang="en-US" sz="5750" dirty="0"/>
          </a:p>
        </p:txBody>
      </p:sp>
      <p:sp>
        <p:nvSpPr>
          <p:cNvPr id="5" name="Text 2"/>
          <p:cNvSpPr/>
          <p:nvPr/>
        </p:nvSpPr>
        <p:spPr>
          <a:xfrm>
            <a:off x="906542" y="2744986"/>
            <a:ext cx="3371136" cy="327541"/>
          </a:xfrm>
          <a:prstGeom prst="rect">
            <a:avLst/>
          </a:prstGeom>
          <a:noFill/>
          <a:ln/>
        </p:spPr>
        <p:txBody>
          <a:bodyPr wrap="none" lIns="0" tIns="0" rIns="0" bIns="0" rtlCol="0" anchor="t"/>
          <a:lstStyle/>
          <a:p>
            <a:pPr marL="0" indent="0" algn="ctr">
              <a:lnSpc>
                <a:spcPts val="2550"/>
              </a:lnSpc>
              <a:buNone/>
            </a:pPr>
            <a:r>
              <a:rPr lang="en-US" sz="2050" dirty="0">
                <a:solidFill>
                  <a:srgbClr val="CAD6DE"/>
                </a:solidFill>
                <a:latin typeface="Unbounded" pitchFamily="34" charset="0"/>
                <a:ea typeface="Unbounded" pitchFamily="34" charset="-122"/>
                <a:cs typeface="Unbounded" pitchFamily="34" charset="-120"/>
              </a:rPr>
              <a:t>Impactful Technology</a:t>
            </a:r>
            <a:endParaRPr lang="en-US" sz="2050" dirty="0"/>
          </a:p>
        </p:txBody>
      </p:sp>
      <p:sp>
        <p:nvSpPr>
          <p:cNvPr id="6" name="Text 3"/>
          <p:cNvSpPr/>
          <p:nvPr/>
        </p:nvSpPr>
        <p:spPr>
          <a:xfrm>
            <a:off x="779383" y="3206115"/>
            <a:ext cx="3625572" cy="1069062"/>
          </a:xfrm>
          <a:prstGeom prst="rect">
            <a:avLst/>
          </a:prstGeom>
          <a:noFill/>
          <a:ln/>
        </p:spPr>
        <p:txBody>
          <a:bodyPr wrap="square" lIns="0" tIns="0" rIns="0" bIns="0" rtlCol="0" anchor="t"/>
          <a:lstStyle/>
          <a:p>
            <a:pPr marL="0" indent="0" algn="ctr">
              <a:lnSpc>
                <a:spcPts val="2800"/>
              </a:lnSpc>
              <a:buNone/>
            </a:pPr>
            <a:r>
              <a:rPr lang="en-US" sz="1750" dirty="0">
                <a:solidFill>
                  <a:srgbClr val="CAD6DE"/>
                </a:solidFill>
                <a:latin typeface="Cabin" pitchFamily="34" charset="0"/>
                <a:ea typeface="Cabin" pitchFamily="34" charset="-122"/>
                <a:cs typeface="Cabin" pitchFamily="34" charset="-120"/>
              </a:rPr>
              <a:t>Object detection is a transformative technology with numerous applications.</a:t>
            </a:r>
            <a:endParaRPr lang="en-US" sz="1750" dirty="0"/>
          </a:p>
        </p:txBody>
      </p:sp>
      <p:sp>
        <p:nvSpPr>
          <p:cNvPr id="7" name="Text 4"/>
          <p:cNvSpPr/>
          <p:nvPr/>
        </p:nvSpPr>
        <p:spPr>
          <a:xfrm>
            <a:off x="4738926" y="1731883"/>
            <a:ext cx="3625691" cy="734854"/>
          </a:xfrm>
          <a:prstGeom prst="rect">
            <a:avLst/>
          </a:prstGeom>
          <a:noFill/>
          <a:ln/>
        </p:spPr>
        <p:txBody>
          <a:bodyPr wrap="none" lIns="0" tIns="0" rIns="0" bIns="0" rtlCol="0" anchor="t"/>
          <a:lstStyle/>
          <a:p>
            <a:pPr marL="0" indent="0" algn="ctr">
              <a:lnSpc>
                <a:spcPts val="5750"/>
              </a:lnSpc>
              <a:buNone/>
            </a:pPr>
            <a:r>
              <a:rPr lang="en-US" sz="5750" dirty="0">
                <a:solidFill>
                  <a:srgbClr val="CAD6DE"/>
                </a:solidFill>
                <a:latin typeface="Unbounded" pitchFamily="34" charset="0"/>
                <a:ea typeface="Unbounded" pitchFamily="34" charset="-122"/>
                <a:cs typeface="Unbounded" pitchFamily="34" charset="-120"/>
              </a:rPr>
              <a:t>2</a:t>
            </a:r>
            <a:endParaRPr lang="en-US" sz="5750" dirty="0"/>
          </a:p>
        </p:txBody>
      </p:sp>
      <p:sp>
        <p:nvSpPr>
          <p:cNvPr id="8" name="Text 5"/>
          <p:cNvSpPr/>
          <p:nvPr/>
        </p:nvSpPr>
        <p:spPr>
          <a:xfrm>
            <a:off x="5069443" y="2744986"/>
            <a:ext cx="2964656" cy="327541"/>
          </a:xfrm>
          <a:prstGeom prst="rect">
            <a:avLst/>
          </a:prstGeom>
          <a:noFill/>
          <a:ln/>
        </p:spPr>
        <p:txBody>
          <a:bodyPr wrap="none" lIns="0" tIns="0" rIns="0" bIns="0" rtlCol="0" anchor="t"/>
          <a:lstStyle/>
          <a:p>
            <a:pPr marL="0" indent="0" algn="ctr">
              <a:lnSpc>
                <a:spcPts val="2550"/>
              </a:lnSpc>
              <a:buNone/>
            </a:pPr>
            <a:r>
              <a:rPr lang="en-US" sz="2050" dirty="0">
                <a:solidFill>
                  <a:srgbClr val="CAD6DE"/>
                </a:solidFill>
                <a:latin typeface="Unbounded" pitchFamily="34" charset="0"/>
                <a:ea typeface="Unbounded" pitchFamily="34" charset="-122"/>
                <a:cs typeface="Unbounded" pitchFamily="34" charset="-120"/>
              </a:rPr>
              <a:t>Challenges Remain</a:t>
            </a:r>
            <a:endParaRPr lang="en-US" sz="2050" dirty="0"/>
          </a:p>
        </p:txBody>
      </p:sp>
      <p:sp>
        <p:nvSpPr>
          <p:cNvPr id="9" name="Text 6"/>
          <p:cNvSpPr/>
          <p:nvPr/>
        </p:nvSpPr>
        <p:spPr>
          <a:xfrm>
            <a:off x="4738926" y="3206115"/>
            <a:ext cx="3625691" cy="1069062"/>
          </a:xfrm>
          <a:prstGeom prst="rect">
            <a:avLst/>
          </a:prstGeom>
          <a:noFill/>
          <a:ln/>
        </p:spPr>
        <p:txBody>
          <a:bodyPr wrap="square" lIns="0" tIns="0" rIns="0" bIns="0" rtlCol="0" anchor="t"/>
          <a:lstStyle/>
          <a:p>
            <a:pPr marL="0" indent="0" algn="ctr">
              <a:lnSpc>
                <a:spcPts val="2800"/>
              </a:lnSpc>
              <a:buNone/>
            </a:pPr>
            <a:r>
              <a:rPr lang="en-US" sz="1750" dirty="0">
                <a:solidFill>
                  <a:srgbClr val="CAD6DE"/>
                </a:solidFill>
                <a:latin typeface="Cabin" pitchFamily="34" charset="0"/>
                <a:ea typeface="Cabin" pitchFamily="34" charset="-122"/>
                <a:cs typeface="Cabin" pitchFamily="34" charset="-120"/>
              </a:rPr>
              <a:t>Object detection still faces challenges, including data dependency and computational cost.</a:t>
            </a:r>
            <a:endParaRPr lang="en-US" sz="1750" dirty="0"/>
          </a:p>
        </p:txBody>
      </p:sp>
      <p:sp>
        <p:nvSpPr>
          <p:cNvPr id="10" name="Text 7"/>
          <p:cNvSpPr/>
          <p:nvPr/>
        </p:nvSpPr>
        <p:spPr>
          <a:xfrm>
            <a:off x="2759154" y="5054560"/>
            <a:ext cx="3625572" cy="734854"/>
          </a:xfrm>
          <a:prstGeom prst="rect">
            <a:avLst/>
          </a:prstGeom>
          <a:noFill/>
          <a:ln/>
        </p:spPr>
        <p:txBody>
          <a:bodyPr wrap="none" lIns="0" tIns="0" rIns="0" bIns="0" rtlCol="0" anchor="t"/>
          <a:lstStyle/>
          <a:p>
            <a:pPr marL="0" indent="0" algn="ctr">
              <a:lnSpc>
                <a:spcPts val="5750"/>
              </a:lnSpc>
              <a:buNone/>
            </a:pPr>
            <a:r>
              <a:rPr lang="en-US" sz="5750" dirty="0">
                <a:solidFill>
                  <a:srgbClr val="CAD6DE"/>
                </a:solidFill>
                <a:latin typeface="Unbounded" pitchFamily="34" charset="0"/>
                <a:ea typeface="Unbounded" pitchFamily="34" charset="-122"/>
                <a:cs typeface="Unbounded" pitchFamily="34" charset="-120"/>
              </a:rPr>
              <a:t>3</a:t>
            </a:r>
            <a:endParaRPr lang="en-US" sz="5750" dirty="0"/>
          </a:p>
        </p:txBody>
      </p:sp>
      <p:sp>
        <p:nvSpPr>
          <p:cNvPr id="11" name="Text 8"/>
          <p:cNvSpPr/>
          <p:nvPr/>
        </p:nvSpPr>
        <p:spPr>
          <a:xfrm>
            <a:off x="3261836" y="6067663"/>
            <a:ext cx="2620089" cy="327541"/>
          </a:xfrm>
          <a:prstGeom prst="rect">
            <a:avLst/>
          </a:prstGeom>
          <a:noFill/>
          <a:ln/>
        </p:spPr>
        <p:txBody>
          <a:bodyPr wrap="none" lIns="0" tIns="0" rIns="0" bIns="0" rtlCol="0" anchor="t"/>
          <a:lstStyle/>
          <a:p>
            <a:pPr marL="0" indent="0" algn="ctr">
              <a:lnSpc>
                <a:spcPts val="2550"/>
              </a:lnSpc>
              <a:buNone/>
            </a:pPr>
            <a:r>
              <a:rPr lang="en-US" sz="2050" dirty="0">
                <a:solidFill>
                  <a:srgbClr val="CAD6DE"/>
                </a:solidFill>
                <a:latin typeface="Unbounded" pitchFamily="34" charset="0"/>
                <a:ea typeface="Unbounded" pitchFamily="34" charset="-122"/>
                <a:cs typeface="Unbounded" pitchFamily="34" charset="-120"/>
              </a:rPr>
              <a:t>Future Potential</a:t>
            </a:r>
            <a:endParaRPr lang="en-US" sz="2050" dirty="0"/>
          </a:p>
        </p:txBody>
      </p:sp>
      <p:sp>
        <p:nvSpPr>
          <p:cNvPr id="12" name="Text 9"/>
          <p:cNvSpPr/>
          <p:nvPr/>
        </p:nvSpPr>
        <p:spPr>
          <a:xfrm>
            <a:off x="2759154" y="6528792"/>
            <a:ext cx="3625572" cy="1069062"/>
          </a:xfrm>
          <a:prstGeom prst="rect">
            <a:avLst/>
          </a:prstGeom>
          <a:noFill/>
          <a:ln/>
        </p:spPr>
        <p:txBody>
          <a:bodyPr wrap="square" lIns="0" tIns="0" rIns="0" bIns="0" rtlCol="0" anchor="t"/>
          <a:lstStyle/>
          <a:p>
            <a:pPr marL="0" indent="0" algn="ctr">
              <a:lnSpc>
                <a:spcPts val="2800"/>
              </a:lnSpc>
              <a:buNone/>
            </a:pPr>
            <a:r>
              <a:rPr lang="en-US" sz="1750" dirty="0">
                <a:solidFill>
                  <a:srgbClr val="CAD6DE"/>
                </a:solidFill>
                <a:latin typeface="Cabin" pitchFamily="34" charset="0"/>
                <a:ea typeface="Cabin" pitchFamily="34" charset="-122"/>
                <a:cs typeface="Cabin" pitchFamily="34" charset="-120"/>
              </a:rPr>
              <a:t>Continued research and development will lead to improved accuracy and broader applications.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3762732"/>
            <a:ext cx="11046619"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         Thank You For Your Attention</a:t>
            </a:r>
            <a:endParaRPr lang="en-US" sz="4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485787"/>
            <a:ext cx="108927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Introduction to Object Detection</a:t>
            </a:r>
            <a:endParaRPr lang="en-US" sz="4400" dirty="0"/>
          </a:p>
        </p:txBody>
      </p:sp>
      <p:sp>
        <p:nvSpPr>
          <p:cNvPr id="3" name="Text 1"/>
          <p:cNvSpPr/>
          <p:nvPr/>
        </p:nvSpPr>
        <p:spPr>
          <a:xfrm>
            <a:off x="837724" y="3788093"/>
            <a:ext cx="4401860"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What is Object Detection?</a:t>
            </a:r>
            <a:endParaRPr lang="en-US" sz="2200" dirty="0"/>
          </a:p>
        </p:txBody>
      </p:sp>
      <p:sp>
        <p:nvSpPr>
          <p:cNvPr id="4" name="Text 2"/>
          <p:cNvSpPr/>
          <p:nvPr/>
        </p:nvSpPr>
        <p:spPr>
          <a:xfrm>
            <a:off x="837724" y="4379357"/>
            <a:ext cx="6185535" cy="1149072"/>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Object detection using AI refers to the process of identifying and locating objects within an image or video. This involves recognizing objects and determining their positions.</a:t>
            </a:r>
            <a:endParaRPr lang="en-US" sz="1850" dirty="0"/>
          </a:p>
        </p:txBody>
      </p:sp>
      <p:sp>
        <p:nvSpPr>
          <p:cNvPr id="5" name="Text 3"/>
          <p:cNvSpPr/>
          <p:nvPr/>
        </p:nvSpPr>
        <p:spPr>
          <a:xfrm>
            <a:off x="7614761" y="378809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Unbounded" pitchFamily="34" charset="0"/>
                <a:ea typeface="Unbounded" pitchFamily="34" charset="-122"/>
                <a:cs typeface="Unbounded" pitchFamily="34" charset="-120"/>
              </a:rPr>
              <a:t>How it Works</a:t>
            </a:r>
            <a:endParaRPr lang="en-US" sz="2200" dirty="0"/>
          </a:p>
        </p:txBody>
      </p:sp>
      <p:sp>
        <p:nvSpPr>
          <p:cNvPr id="6" name="Text 4"/>
          <p:cNvSpPr/>
          <p:nvPr/>
        </p:nvSpPr>
        <p:spPr>
          <a:xfrm>
            <a:off x="7614761" y="4379357"/>
            <a:ext cx="6185535" cy="766048"/>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AI models analyze images to identify and locate objects, typically by drawing bounding boxes around them.</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20316" y="487323"/>
            <a:ext cx="7401877" cy="521256"/>
          </a:xfrm>
          <a:prstGeom prst="rect">
            <a:avLst/>
          </a:prstGeom>
          <a:noFill/>
          <a:ln/>
        </p:spPr>
        <p:txBody>
          <a:bodyPr wrap="none" lIns="0" tIns="0" rIns="0" bIns="0" rtlCol="0" anchor="t"/>
          <a:lstStyle/>
          <a:p>
            <a:pPr marL="0" indent="0">
              <a:lnSpc>
                <a:spcPts val="4100"/>
              </a:lnSpc>
              <a:buNone/>
            </a:pPr>
            <a:r>
              <a:rPr lang="en-US" sz="3250" dirty="0">
                <a:solidFill>
                  <a:srgbClr val="FFFFFF"/>
                </a:solidFill>
                <a:latin typeface="Unbounded" pitchFamily="34" charset="0"/>
                <a:ea typeface="Unbounded" pitchFamily="34" charset="-122"/>
                <a:cs typeface="Unbounded" pitchFamily="34" charset="-120"/>
              </a:rPr>
              <a:t>Workflow of Object Detection</a:t>
            </a:r>
            <a:endParaRPr lang="en-US" sz="3250" dirty="0"/>
          </a:p>
        </p:txBody>
      </p:sp>
      <p:pic>
        <p:nvPicPr>
          <p:cNvPr id="3" name="Image 0" descr="preencoded.png"/>
          <p:cNvPicPr>
            <a:picLocks noChangeAspect="1"/>
          </p:cNvPicPr>
          <p:nvPr/>
        </p:nvPicPr>
        <p:blipFill>
          <a:blip r:embed="rId3"/>
          <a:stretch>
            <a:fillRect/>
          </a:stretch>
        </p:blipFill>
        <p:spPr>
          <a:xfrm>
            <a:off x="620316" y="1363028"/>
            <a:ext cx="886182" cy="1063466"/>
          </a:xfrm>
          <a:prstGeom prst="rect">
            <a:avLst/>
          </a:prstGeom>
        </p:spPr>
      </p:pic>
      <p:sp>
        <p:nvSpPr>
          <p:cNvPr id="4" name="Text 1"/>
          <p:cNvSpPr/>
          <p:nvPr/>
        </p:nvSpPr>
        <p:spPr>
          <a:xfrm>
            <a:off x="1772364" y="1540193"/>
            <a:ext cx="2085142" cy="260509"/>
          </a:xfrm>
          <a:prstGeom prst="rect">
            <a:avLst/>
          </a:prstGeom>
          <a:noFill/>
          <a:ln/>
        </p:spPr>
        <p:txBody>
          <a:bodyPr wrap="none" lIns="0" tIns="0" rIns="0" bIns="0" rtlCol="0" anchor="t"/>
          <a:lstStyle/>
          <a:p>
            <a:pPr marL="0" indent="0" algn="l">
              <a:lnSpc>
                <a:spcPts val="2050"/>
              </a:lnSpc>
              <a:buNone/>
            </a:pPr>
            <a:r>
              <a:rPr lang="en-US" sz="1600" dirty="0">
                <a:solidFill>
                  <a:srgbClr val="CAD6DE"/>
                </a:solidFill>
                <a:latin typeface="Unbounded" pitchFamily="34" charset="0"/>
                <a:ea typeface="Unbounded" pitchFamily="34" charset="-122"/>
                <a:cs typeface="Unbounded" pitchFamily="34" charset="-120"/>
              </a:rPr>
              <a:t>Image Input</a:t>
            </a:r>
            <a:endParaRPr lang="en-US" sz="1600" dirty="0"/>
          </a:p>
        </p:txBody>
      </p:sp>
      <p:sp>
        <p:nvSpPr>
          <p:cNvPr id="5" name="Text 2"/>
          <p:cNvSpPr/>
          <p:nvPr/>
        </p:nvSpPr>
        <p:spPr>
          <a:xfrm>
            <a:off x="1772364" y="1907024"/>
            <a:ext cx="12237720" cy="283607"/>
          </a:xfrm>
          <a:prstGeom prst="rect">
            <a:avLst/>
          </a:prstGeom>
          <a:noFill/>
          <a:ln/>
        </p:spPr>
        <p:txBody>
          <a:bodyPr wrap="none" lIns="0" tIns="0" rIns="0" bIns="0" rtlCol="0" anchor="t"/>
          <a:lstStyle/>
          <a:p>
            <a:pPr marL="0" indent="0" algn="l">
              <a:lnSpc>
                <a:spcPts val="2200"/>
              </a:lnSpc>
              <a:buNone/>
            </a:pPr>
            <a:r>
              <a:rPr lang="en-US" sz="1350" dirty="0">
                <a:solidFill>
                  <a:srgbClr val="CAD6DE"/>
                </a:solidFill>
                <a:latin typeface="Cabin" pitchFamily="34" charset="0"/>
                <a:ea typeface="Cabin" pitchFamily="34" charset="-122"/>
                <a:cs typeface="Cabin" pitchFamily="34" charset="-120"/>
              </a:rPr>
              <a:t>The AI model receives an image or video frame as input.</a:t>
            </a:r>
            <a:endParaRPr lang="en-US" sz="1350" dirty="0"/>
          </a:p>
        </p:txBody>
      </p:sp>
      <p:pic>
        <p:nvPicPr>
          <p:cNvPr id="6" name="Image 1" descr="preencoded.png"/>
          <p:cNvPicPr>
            <a:picLocks noChangeAspect="1"/>
          </p:cNvPicPr>
          <p:nvPr/>
        </p:nvPicPr>
        <p:blipFill>
          <a:blip r:embed="rId4"/>
          <a:stretch>
            <a:fillRect/>
          </a:stretch>
        </p:blipFill>
        <p:spPr>
          <a:xfrm>
            <a:off x="620316" y="2426494"/>
            <a:ext cx="886182" cy="1063466"/>
          </a:xfrm>
          <a:prstGeom prst="rect">
            <a:avLst/>
          </a:prstGeom>
        </p:spPr>
      </p:pic>
      <p:sp>
        <p:nvSpPr>
          <p:cNvPr id="7" name="Text 3"/>
          <p:cNvSpPr/>
          <p:nvPr/>
        </p:nvSpPr>
        <p:spPr>
          <a:xfrm>
            <a:off x="1772364" y="2603659"/>
            <a:ext cx="2085142" cy="260509"/>
          </a:xfrm>
          <a:prstGeom prst="rect">
            <a:avLst/>
          </a:prstGeom>
          <a:noFill/>
          <a:ln/>
        </p:spPr>
        <p:txBody>
          <a:bodyPr wrap="none" lIns="0" tIns="0" rIns="0" bIns="0" rtlCol="0" anchor="t"/>
          <a:lstStyle/>
          <a:p>
            <a:pPr marL="0" indent="0" algn="l">
              <a:lnSpc>
                <a:spcPts val="2050"/>
              </a:lnSpc>
              <a:buNone/>
            </a:pPr>
            <a:r>
              <a:rPr lang="en-US" sz="1600" dirty="0">
                <a:solidFill>
                  <a:srgbClr val="CAD6DE"/>
                </a:solidFill>
                <a:latin typeface="Unbounded" pitchFamily="34" charset="0"/>
                <a:ea typeface="Unbounded" pitchFamily="34" charset="-122"/>
                <a:cs typeface="Unbounded" pitchFamily="34" charset="-120"/>
              </a:rPr>
              <a:t>Preprocessing</a:t>
            </a:r>
            <a:endParaRPr lang="en-US" sz="1600" dirty="0"/>
          </a:p>
        </p:txBody>
      </p:sp>
      <p:sp>
        <p:nvSpPr>
          <p:cNvPr id="8" name="Text 4"/>
          <p:cNvSpPr/>
          <p:nvPr/>
        </p:nvSpPr>
        <p:spPr>
          <a:xfrm>
            <a:off x="1772364" y="2970490"/>
            <a:ext cx="12237720" cy="283607"/>
          </a:xfrm>
          <a:prstGeom prst="rect">
            <a:avLst/>
          </a:prstGeom>
          <a:noFill/>
          <a:ln/>
        </p:spPr>
        <p:txBody>
          <a:bodyPr wrap="none" lIns="0" tIns="0" rIns="0" bIns="0" rtlCol="0" anchor="t"/>
          <a:lstStyle/>
          <a:p>
            <a:pPr marL="0" indent="0" algn="l">
              <a:lnSpc>
                <a:spcPts val="2200"/>
              </a:lnSpc>
              <a:buNone/>
            </a:pPr>
            <a:r>
              <a:rPr lang="en-US" sz="1350" dirty="0">
                <a:solidFill>
                  <a:srgbClr val="CAD6DE"/>
                </a:solidFill>
                <a:latin typeface="Cabin" pitchFamily="34" charset="0"/>
                <a:ea typeface="Cabin" pitchFamily="34" charset="-122"/>
                <a:cs typeface="Cabin" pitchFamily="34" charset="-120"/>
              </a:rPr>
              <a:t>The image is prepared to match the model's input requirements.</a:t>
            </a:r>
            <a:endParaRPr lang="en-US" sz="1350" dirty="0"/>
          </a:p>
        </p:txBody>
      </p:sp>
      <p:pic>
        <p:nvPicPr>
          <p:cNvPr id="9" name="Image 2" descr="preencoded.png"/>
          <p:cNvPicPr>
            <a:picLocks noChangeAspect="1"/>
          </p:cNvPicPr>
          <p:nvPr/>
        </p:nvPicPr>
        <p:blipFill>
          <a:blip r:embed="rId5"/>
          <a:stretch>
            <a:fillRect/>
          </a:stretch>
        </p:blipFill>
        <p:spPr>
          <a:xfrm>
            <a:off x="620316" y="3489960"/>
            <a:ext cx="886182" cy="1063466"/>
          </a:xfrm>
          <a:prstGeom prst="rect">
            <a:avLst/>
          </a:prstGeom>
        </p:spPr>
      </p:pic>
      <p:sp>
        <p:nvSpPr>
          <p:cNvPr id="10" name="Text 5"/>
          <p:cNvSpPr/>
          <p:nvPr/>
        </p:nvSpPr>
        <p:spPr>
          <a:xfrm>
            <a:off x="1772364" y="3667125"/>
            <a:ext cx="2346246" cy="260509"/>
          </a:xfrm>
          <a:prstGeom prst="rect">
            <a:avLst/>
          </a:prstGeom>
          <a:noFill/>
          <a:ln/>
        </p:spPr>
        <p:txBody>
          <a:bodyPr wrap="none" lIns="0" tIns="0" rIns="0" bIns="0" rtlCol="0" anchor="t"/>
          <a:lstStyle/>
          <a:p>
            <a:pPr marL="0" indent="0" algn="l">
              <a:lnSpc>
                <a:spcPts val="2050"/>
              </a:lnSpc>
              <a:buNone/>
            </a:pPr>
            <a:r>
              <a:rPr lang="en-US" sz="1600" dirty="0">
                <a:solidFill>
                  <a:srgbClr val="CAD6DE"/>
                </a:solidFill>
                <a:latin typeface="Unbounded" pitchFamily="34" charset="0"/>
                <a:ea typeface="Unbounded" pitchFamily="34" charset="-122"/>
                <a:cs typeface="Unbounded" pitchFamily="34" charset="-120"/>
              </a:rPr>
              <a:t>Feature Extraction</a:t>
            </a:r>
            <a:endParaRPr lang="en-US" sz="1600" dirty="0"/>
          </a:p>
        </p:txBody>
      </p:sp>
      <p:sp>
        <p:nvSpPr>
          <p:cNvPr id="11" name="Text 6"/>
          <p:cNvSpPr/>
          <p:nvPr/>
        </p:nvSpPr>
        <p:spPr>
          <a:xfrm>
            <a:off x="1772364" y="4033957"/>
            <a:ext cx="12237720" cy="283607"/>
          </a:xfrm>
          <a:prstGeom prst="rect">
            <a:avLst/>
          </a:prstGeom>
          <a:noFill/>
          <a:ln/>
        </p:spPr>
        <p:txBody>
          <a:bodyPr wrap="none" lIns="0" tIns="0" rIns="0" bIns="0" rtlCol="0" anchor="t"/>
          <a:lstStyle/>
          <a:p>
            <a:pPr marL="0" indent="0" algn="l">
              <a:lnSpc>
                <a:spcPts val="2200"/>
              </a:lnSpc>
              <a:buNone/>
            </a:pPr>
            <a:r>
              <a:rPr lang="en-US" sz="1350" dirty="0">
                <a:solidFill>
                  <a:srgbClr val="CAD6DE"/>
                </a:solidFill>
                <a:latin typeface="Cabin" pitchFamily="34" charset="0"/>
                <a:ea typeface="Cabin" pitchFamily="34" charset="-122"/>
                <a:cs typeface="Cabin" pitchFamily="34" charset="-120"/>
              </a:rPr>
              <a:t>Deep learning models like CNNs extract relevant features from the image.</a:t>
            </a:r>
            <a:endParaRPr lang="en-US" sz="1350" dirty="0"/>
          </a:p>
        </p:txBody>
      </p:sp>
      <p:pic>
        <p:nvPicPr>
          <p:cNvPr id="12" name="Image 3" descr="preencoded.png"/>
          <p:cNvPicPr>
            <a:picLocks noChangeAspect="1"/>
          </p:cNvPicPr>
          <p:nvPr/>
        </p:nvPicPr>
        <p:blipFill>
          <a:blip r:embed="rId6"/>
          <a:stretch>
            <a:fillRect/>
          </a:stretch>
        </p:blipFill>
        <p:spPr>
          <a:xfrm>
            <a:off x="620316" y="4553426"/>
            <a:ext cx="886182" cy="1063466"/>
          </a:xfrm>
          <a:prstGeom prst="rect">
            <a:avLst/>
          </a:prstGeom>
        </p:spPr>
      </p:pic>
      <p:sp>
        <p:nvSpPr>
          <p:cNvPr id="13" name="Text 7"/>
          <p:cNvSpPr/>
          <p:nvPr/>
        </p:nvSpPr>
        <p:spPr>
          <a:xfrm>
            <a:off x="1772364" y="4730591"/>
            <a:ext cx="2608540" cy="260509"/>
          </a:xfrm>
          <a:prstGeom prst="rect">
            <a:avLst/>
          </a:prstGeom>
          <a:noFill/>
          <a:ln/>
        </p:spPr>
        <p:txBody>
          <a:bodyPr wrap="none" lIns="0" tIns="0" rIns="0" bIns="0" rtlCol="0" anchor="t"/>
          <a:lstStyle/>
          <a:p>
            <a:pPr marL="0" indent="0" algn="l">
              <a:lnSpc>
                <a:spcPts val="2050"/>
              </a:lnSpc>
              <a:buNone/>
            </a:pPr>
            <a:r>
              <a:rPr lang="en-US" sz="1600" dirty="0">
                <a:solidFill>
                  <a:srgbClr val="CAD6DE"/>
                </a:solidFill>
                <a:latin typeface="Unbounded" pitchFamily="34" charset="0"/>
                <a:ea typeface="Unbounded" pitchFamily="34" charset="-122"/>
                <a:cs typeface="Unbounded" pitchFamily="34" charset="-120"/>
              </a:rPr>
              <a:t>Object Classification</a:t>
            </a:r>
            <a:endParaRPr lang="en-US" sz="1600" dirty="0"/>
          </a:p>
        </p:txBody>
      </p:sp>
      <p:sp>
        <p:nvSpPr>
          <p:cNvPr id="14" name="Text 8"/>
          <p:cNvSpPr/>
          <p:nvPr/>
        </p:nvSpPr>
        <p:spPr>
          <a:xfrm>
            <a:off x="1772364" y="5097423"/>
            <a:ext cx="12237720" cy="283607"/>
          </a:xfrm>
          <a:prstGeom prst="rect">
            <a:avLst/>
          </a:prstGeom>
          <a:noFill/>
          <a:ln/>
        </p:spPr>
        <p:txBody>
          <a:bodyPr wrap="none" lIns="0" tIns="0" rIns="0" bIns="0" rtlCol="0" anchor="t"/>
          <a:lstStyle/>
          <a:p>
            <a:pPr marL="0" indent="0" algn="l">
              <a:lnSpc>
                <a:spcPts val="2200"/>
              </a:lnSpc>
              <a:buNone/>
            </a:pPr>
            <a:r>
              <a:rPr lang="en-US" sz="1350" dirty="0">
                <a:solidFill>
                  <a:srgbClr val="CAD6DE"/>
                </a:solidFill>
                <a:latin typeface="Cabin" pitchFamily="34" charset="0"/>
                <a:ea typeface="Cabin" pitchFamily="34" charset="-122"/>
                <a:cs typeface="Cabin" pitchFamily="34" charset="-120"/>
              </a:rPr>
              <a:t>The model classifies the extracted features into known objects.</a:t>
            </a:r>
            <a:endParaRPr lang="en-US" sz="1350" dirty="0"/>
          </a:p>
        </p:txBody>
      </p:sp>
      <p:pic>
        <p:nvPicPr>
          <p:cNvPr id="15" name="Image 4" descr="preencoded.png"/>
          <p:cNvPicPr>
            <a:picLocks noChangeAspect="1"/>
          </p:cNvPicPr>
          <p:nvPr/>
        </p:nvPicPr>
        <p:blipFill>
          <a:blip r:embed="rId7"/>
          <a:stretch>
            <a:fillRect/>
          </a:stretch>
        </p:blipFill>
        <p:spPr>
          <a:xfrm>
            <a:off x="620316" y="5616892"/>
            <a:ext cx="886182" cy="1063466"/>
          </a:xfrm>
          <a:prstGeom prst="rect">
            <a:avLst/>
          </a:prstGeom>
        </p:spPr>
      </p:pic>
      <p:sp>
        <p:nvSpPr>
          <p:cNvPr id="16" name="Text 9"/>
          <p:cNvSpPr/>
          <p:nvPr/>
        </p:nvSpPr>
        <p:spPr>
          <a:xfrm>
            <a:off x="1772364" y="5794058"/>
            <a:ext cx="3131820" cy="260509"/>
          </a:xfrm>
          <a:prstGeom prst="rect">
            <a:avLst/>
          </a:prstGeom>
          <a:noFill/>
          <a:ln/>
        </p:spPr>
        <p:txBody>
          <a:bodyPr wrap="none" lIns="0" tIns="0" rIns="0" bIns="0" rtlCol="0" anchor="t"/>
          <a:lstStyle/>
          <a:p>
            <a:pPr marL="0" indent="0" algn="l">
              <a:lnSpc>
                <a:spcPts val="2050"/>
              </a:lnSpc>
              <a:buNone/>
            </a:pPr>
            <a:r>
              <a:rPr lang="en-US" sz="1600" dirty="0">
                <a:solidFill>
                  <a:srgbClr val="CAD6DE"/>
                </a:solidFill>
                <a:latin typeface="Unbounded" pitchFamily="34" charset="0"/>
                <a:ea typeface="Unbounded" pitchFamily="34" charset="-122"/>
                <a:cs typeface="Unbounded" pitchFamily="34" charset="-120"/>
              </a:rPr>
              <a:t>Bounding Box Regression</a:t>
            </a:r>
            <a:endParaRPr lang="en-US" sz="1600" dirty="0"/>
          </a:p>
        </p:txBody>
      </p:sp>
      <p:sp>
        <p:nvSpPr>
          <p:cNvPr id="17" name="Text 10"/>
          <p:cNvSpPr/>
          <p:nvPr/>
        </p:nvSpPr>
        <p:spPr>
          <a:xfrm>
            <a:off x="1772364" y="6160889"/>
            <a:ext cx="12237720" cy="283607"/>
          </a:xfrm>
          <a:prstGeom prst="rect">
            <a:avLst/>
          </a:prstGeom>
          <a:noFill/>
          <a:ln/>
        </p:spPr>
        <p:txBody>
          <a:bodyPr wrap="none" lIns="0" tIns="0" rIns="0" bIns="0" rtlCol="0" anchor="t"/>
          <a:lstStyle/>
          <a:p>
            <a:pPr marL="0" indent="0" algn="l">
              <a:lnSpc>
                <a:spcPts val="2200"/>
              </a:lnSpc>
              <a:buNone/>
            </a:pPr>
            <a:r>
              <a:rPr lang="en-US" sz="1350" dirty="0">
                <a:solidFill>
                  <a:srgbClr val="CAD6DE"/>
                </a:solidFill>
                <a:latin typeface="Cabin" pitchFamily="34" charset="0"/>
                <a:ea typeface="Cabin" pitchFamily="34" charset="-122"/>
                <a:cs typeface="Cabin" pitchFamily="34" charset="-120"/>
              </a:rPr>
              <a:t>The model predicts the location of each object by drawing bounding boxes.</a:t>
            </a:r>
            <a:endParaRPr lang="en-US" sz="1350" dirty="0"/>
          </a:p>
        </p:txBody>
      </p:sp>
      <p:pic>
        <p:nvPicPr>
          <p:cNvPr id="18" name="Image 5" descr="preencoded.png"/>
          <p:cNvPicPr>
            <a:picLocks noChangeAspect="1"/>
          </p:cNvPicPr>
          <p:nvPr/>
        </p:nvPicPr>
        <p:blipFill>
          <a:blip r:embed="rId8"/>
          <a:stretch>
            <a:fillRect/>
          </a:stretch>
        </p:blipFill>
        <p:spPr>
          <a:xfrm>
            <a:off x="620316" y="6680359"/>
            <a:ext cx="886182" cy="1063466"/>
          </a:xfrm>
          <a:prstGeom prst="rect">
            <a:avLst/>
          </a:prstGeom>
        </p:spPr>
      </p:pic>
      <p:sp>
        <p:nvSpPr>
          <p:cNvPr id="19" name="Text 11"/>
          <p:cNvSpPr/>
          <p:nvPr/>
        </p:nvSpPr>
        <p:spPr>
          <a:xfrm>
            <a:off x="1772364" y="6857524"/>
            <a:ext cx="2085142" cy="260509"/>
          </a:xfrm>
          <a:prstGeom prst="rect">
            <a:avLst/>
          </a:prstGeom>
          <a:noFill/>
          <a:ln/>
        </p:spPr>
        <p:txBody>
          <a:bodyPr wrap="none" lIns="0" tIns="0" rIns="0" bIns="0" rtlCol="0" anchor="t"/>
          <a:lstStyle/>
          <a:p>
            <a:pPr marL="0" indent="0" algn="l">
              <a:lnSpc>
                <a:spcPts val="2050"/>
              </a:lnSpc>
              <a:buNone/>
            </a:pPr>
            <a:r>
              <a:rPr lang="en-US" sz="1600" dirty="0">
                <a:solidFill>
                  <a:srgbClr val="CAD6DE"/>
                </a:solidFill>
                <a:latin typeface="Unbounded" pitchFamily="34" charset="0"/>
                <a:ea typeface="Unbounded" pitchFamily="34" charset="-122"/>
                <a:cs typeface="Unbounded" pitchFamily="34" charset="-120"/>
              </a:rPr>
              <a:t>Output</a:t>
            </a:r>
            <a:endParaRPr lang="en-US" sz="1600" dirty="0"/>
          </a:p>
        </p:txBody>
      </p:sp>
      <p:sp>
        <p:nvSpPr>
          <p:cNvPr id="20" name="Text 12"/>
          <p:cNvSpPr/>
          <p:nvPr/>
        </p:nvSpPr>
        <p:spPr>
          <a:xfrm>
            <a:off x="1772364" y="7224355"/>
            <a:ext cx="12237720" cy="283607"/>
          </a:xfrm>
          <a:prstGeom prst="rect">
            <a:avLst/>
          </a:prstGeom>
          <a:noFill/>
          <a:ln/>
        </p:spPr>
        <p:txBody>
          <a:bodyPr wrap="none" lIns="0" tIns="0" rIns="0" bIns="0" rtlCol="0" anchor="t"/>
          <a:lstStyle/>
          <a:p>
            <a:pPr marL="0" indent="0" algn="l">
              <a:lnSpc>
                <a:spcPts val="2200"/>
              </a:lnSpc>
              <a:buNone/>
            </a:pPr>
            <a:r>
              <a:rPr lang="en-US" sz="1350" dirty="0">
                <a:solidFill>
                  <a:srgbClr val="CAD6DE"/>
                </a:solidFill>
                <a:latin typeface="Cabin" pitchFamily="34" charset="0"/>
                <a:ea typeface="Cabin" pitchFamily="34" charset="-122"/>
                <a:cs typeface="Cabin" pitchFamily="34" charset="-120"/>
              </a:rPr>
              <a:t>The model outputs the image with bounding boxes, class labels, and confidence scores.</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2471" y="568047"/>
            <a:ext cx="7699058" cy="1214438"/>
          </a:xfrm>
          <a:prstGeom prst="rect">
            <a:avLst/>
          </a:prstGeom>
          <a:noFill/>
          <a:ln/>
        </p:spPr>
        <p:txBody>
          <a:bodyPr wrap="square" lIns="0" tIns="0" rIns="0" bIns="0" rtlCol="0" anchor="t"/>
          <a:lstStyle/>
          <a:p>
            <a:pPr marL="0" indent="0">
              <a:lnSpc>
                <a:spcPts val="4750"/>
              </a:lnSpc>
              <a:buNone/>
            </a:pPr>
            <a:r>
              <a:rPr lang="en-US" sz="3800" dirty="0">
                <a:solidFill>
                  <a:srgbClr val="FFFFFF"/>
                </a:solidFill>
                <a:latin typeface="Unbounded" pitchFamily="34" charset="0"/>
                <a:ea typeface="Unbounded" pitchFamily="34" charset="-122"/>
                <a:cs typeface="Unbounded" pitchFamily="34" charset="-120"/>
              </a:rPr>
              <a:t>Popular Object Detection Algorithms</a:t>
            </a:r>
            <a:endParaRPr lang="en-US" sz="3800" dirty="0"/>
          </a:p>
        </p:txBody>
      </p:sp>
      <p:sp>
        <p:nvSpPr>
          <p:cNvPr id="4" name="Shape 1"/>
          <p:cNvSpPr/>
          <p:nvPr/>
        </p:nvSpPr>
        <p:spPr>
          <a:xfrm>
            <a:off x="722471" y="2324219"/>
            <a:ext cx="464463" cy="464463"/>
          </a:xfrm>
          <a:prstGeom prst="roundRect">
            <a:avLst>
              <a:gd name="adj" fmla="val 6667"/>
            </a:avLst>
          </a:prstGeom>
          <a:solidFill>
            <a:srgbClr val="304755"/>
          </a:solidFill>
          <a:ln/>
        </p:spPr>
      </p:sp>
      <p:sp>
        <p:nvSpPr>
          <p:cNvPr id="5" name="Text 2"/>
          <p:cNvSpPr/>
          <p:nvPr/>
        </p:nvSpPr>
        <p:spPr>
          <a:xfrm>
            <a:off x="886063" y="2410658"/>
            <a:ext cx="137279" cy="291465"/>
          </a:xfrm>
          <a:prstGeom prst="rect">
            <a:avLst/>
          </a:prstGeom>
          <a:noFill/>
          <a:ln/>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1</a:t>
            </a:r>
            <a:endParaRPr lang="en-US" sz="2250" dirty="0"/>
          </a:p>
        </p:txBody>
      </p:sp>
      <p:sp>
        <p:nvSpPr>
          <p:cNvPr id="6" name="Text 3"/>
          <p:cNvSpPr/>
          <p:nvPr/>
        </p:nvSpPr>
        <p:spPr>
          <a:xfrm>
            <a:off x="1393269" y="2324219"/>
            <a:ext cx="2428637" cy="303609"/>
          </a:xfrm>
          <a:prstGeom prst="rect">
            <a:avLst/>
          </a:prstGeom>
          <a:noFill/>
          <a:ln/>
        </p:spPr>
        <p:txBody>
          <a:bodyPr wrap="none" lIns="0" tIns="0" rIns="0" bIns="0" rtlCol="0" anchor="t"/>
          <a:lstStyle/>
          <a:p>
            <a:pPr marL="0" indent="0">
              <a:lnSpc>
                <a:spcPts val="2350"/>
              </a:lnSpc>
              <a:buNone/>
            </a:pPr>
            <a:r>
              <a:rPr lang="en-US" sz="1900" dirty="0">
                <a:solidFill>
                  <a:srgbClr val="CAD6DE"/>
                </a:solidFill>
                <a:latin typeface="Unbounded" pitchFamily="34" charset="0"/>
                <a:ea typeface="Unbounded" pitchFamily="34" charset="-122"/>
                <a:cs typeface="Unbounded" pitchFamily="34" charset="-120"/>
              </a:rPr>
              <a:t>YOLO</a:t>
            </a:r>
            <a:endParaRPr lang="en-US" sz="1900" dirty="0"/>
          </a:p>
        </p:txBody>
      </p:sp>
      <p:sp>
        <p:nvSpPr>
          <p:cNvPr id="7" name="Text 4"/>
          <p:cNvSpPr/>
          <p:nvPr/>
        </p:nvSpPr>
        <p:spPr>
          <a:xfrm>
            <a:off x="1393269" y="2751653"/>
            <a:ext cx="7028259" cy="330279"/>
          </a:xfrm>
          <a:prstGeom prst="rect">
            <a:avLst/>
          </a:prstGeom>
          <a:noFill/>
          <a:ln/>
        </p:spPr>
        <p:txBody>
          <a:bodyPr wrap="non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A real-time object detection model known for its speed and accuracy.</a:t>
            </a:r>
            <a:endParaRPr lang="en-US" sz="1600" dirty="0"/>
          </a:p>
        </p:txBody>
      </p:sp>
      <p:sp>
        <p:nvSpPr>
          <p:cNvPr id="8" name="Shape 5"/>
          <p:cNvSpPr/>
          <p:nvPr/>
        </p:nvSpPr>
        <p:spPr>
          <a:xfrm>
            <a:off x="722471" y="3520440"/>
            <a:ext cx="464463" cy="464463"/>
          </a:xfrm>
          <a:prstGeom prst="roundRect">
            <a:avLst>
              <a:gd name="adj" fmla="val 6667"/>
            </a:avLst>
          </a:prstGeom>
          <a:solidFill>
            <a:srgbClr val="304755"/>
          </a:solidFill>
          <a:ln/>
        </p:spPr>
      </p:sp>
      <p:sp>
        <p:nvSpPr>
          <p:cNvPr id="9" name="Text 6"/>
          <p:cNvSpPr/>
          <p:nvPr/>
        </p:nvSpPr>
        <p:spPr>
          <a:xfrm>
            <a:off x="839748" y="3606879"/>
            <a:ext cx="229910" cy="291465"/>
          </a:xfrm>
          <a:prstGeom prst="rect">
            <a:avLst/>
          </a:prstGeom>
          <a:noFill/>
          <a:ln/>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2</a:t>
            </a:r>
            <a:endParaRPr lang="en-US" sz="2250" dirty="0"/>
          </a:p>
        </p:txBody>
      </p:sp>
      <p:sp>
        <p:nvSpPr>
          <p:cNvPr id="10" name="Text 7"/>
          <p:cNvSpPr/>
          <p:nvPr/>
        </p:nvSpPr>
        <p:spPr>
          <a:xfrm>
            <a:off x="1393269" y="3520440"/>
            <a:ext cx="2428637" cy="303609"/>
          </a:xfrm>
          <a:prstGeom prst="rect">
            <a:avLst/>
          </a:prstGeom>
          <a:noFill/>
          <a:ln/>
        </p:spPr>
        <p:txBody>
          <a:bodyPr wrap="none" lIns="0" tIns="0" rIns="0" bIns="0" rtlCol="0" anchor="t"/>
          <a:lstStyle/>
          <a:p>
            <a:pPr marL="0" indent="0">
              <a:lnSpc>
                <a:spcPts val="2350"/>
              </a:lnSpc>
              <a:buNone/>
            </a:pPr>
            <a:r>
              <a:rPr lang="en-US" sz="1900" dirty="0">
                <a:solidFill>
                  <a:srgbClr val="CAD6DE"/>
                </a:solidFill>
                <a:latin typeface="Unbounded" pitchFamily="34" charset="0"/>
                <a:ea typeface="Unbounded" pitchFamily="34" charset="-122"/>
                <a:cs typeface="Unbounded" pitchFamily="34" charset="-120"/>
              </a:rPr>
              <a:t>Faster R-CNN</a:t>
            </a:r>
            <a:endParaRPr lang="en-US" sz="1900" dirty="0"/>
          </a:p>
        </p:txBody>
      </p:sp>
      <p:sp>
        <p:nvSpPr>
          <p:cNvPr id="11" name="Text 8"/>
          <p:cNvSpPr/>
          <p:nvPr/>
        </p:nvSpPr>
        <p:spPr>
          <a:xfrm>
            <a:off x="1393269" y="3947874"/>
            <a:ext cx="7028259" cy="660559"/>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A region-based CNN model that first proposes regions of interest (ROIs) and then classifies them.</a:t>
            </a:r>
            <a:endParaRPr lang="en-US" sz="1600" dirty="0"/>
          </a:p>
        </p:txBody>
      </p:sp>
      <p:sp>
        <p:nvSpPr>
          <p:cNvPr id="12" name="Shape 9"/>
          <p:cNvSpPr/>
          <p:nvPr/>
        </p:nvSpPr>
        <p:spPr>
          <a:xfrm>
            <a:off x="722471" y="5046940"/>
            <a:ext cx="464463" cy="464463"/>
          </a:xfrm>
          <a:prstGeom prst="roundRect">
            <a:avLst>
              <a:gd name="adj" fmla="val 6667"/>
            </a:avLst>
          </a:prstGeom>
          <a:solidFill>
            <a:srgbClr val="304755"/>
          </a:solidFill>
          <a:ln/>
        </p:spPr>
      </p:sp>
      <p:sp>
        <p:nvSpPr>
          <p:cNvPr id="13" name="Text 10"/>
          <p:cNvSpPr/>
          <p:nvPr/>
        </p:nvSpPr>
        <p:spPr>
          <a:xfrm>
            <a:off x="837486" y="5133380"/>
            <a:ext cx="234315" cy="291465"/>
          </a:xfrm>
          <a:prstGeom prst="rect">
            <a:avLst/>
          </a:prstGeom>
          <a:noFill/>
          <a:ln/>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3</a:t>
            </a:r>
            <a:endParaRPr lang="en-US" sz="2250" dirty="0"/>
          </a:p>
        </p:txBody>
      </p:sp>
      <p:sp>
        <p:nvSpPr>
          <p:cNvPr id="14" name="Text 11"/>
          <p:cNvSpPr/>
          <p:nvPr/>
        </p:nvSpPr>
        <p:spPr>
          <a:xfrm>
            <a:off x="1393269" y="5046940"/>
            <a:ext cx="2428637" cy="303609"/>
          </a:xfrm>
          <a:prstGeom prst="rect">
            <a:avLst/>
          </a:prstGeom>
          <a:noFill/>
          <a:ln/>
        </p:spPr>
        <p:txBody>
          <a:bodyPr wrap="none" lIns="0" tIns="0" rIns="0" bIns="0" rtlCol="0" anchor="t"/>
          <a:lstStyle/>
          <a:p>
            <a:pPr marL="0" indent="0">
              <a:lnSpc>
                <a:spcPts val="2350"/>
              </a:lnSpc>
              <a:buNone/>
            </a:pPr>
            <a:r>
              <a:rPr lang="en-US" sz="1900" dirty="0">
                <a:solidFill>
                  <a:srgbClr val="CAD6DE"/>
                </a:solidFill>
                <a:latin typeface="Unbounded" pitchFamily="34" charset="0"/>
                <a:ea typeface="Unbounded" pitchFamily="34" charset="-122"/>
                <a:cs typeface="Unbounded" pitchFamily="34" charset="-120"/>
              </a:rPr>
              <a:t>SSD</a:t>
            </a:r>
            <a:endParaRPr lang="en-US" sz="1900" dirty="0"/>
          </a:p>
        </p:txBody>
      </p:sp>
      <p:sp>
        <p:nvSpPr>
          <p:cNvPr id="15" name="Text 12"/>
          <p:cNvSpPr/>
          <p:nvPr/>
        </p:nvSpPr>
        <p:spPr>
          <a:xfrm>
            <a:off x="1393269" y="5474375"/>
            <a:ext cx="7028259" cy="660559"/>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Another real-time detector that can process multiple objects in images with different sizes.</a:t>
            </a:r>
            <a:endParaRPr lang="en-US" sz="1600" dirty="0"/>
          </a:p>
        </p:txBody>
      </p:sp>
      <p:sp>
        <p:nvSpPr>
          <p:cNvPr id="16" name="Shape 13"/>
          <p:cNvSpPr/>
          <p:nvPr/>
        </p:nvSpPr>
        <p:spPr>
          <a:xfrm>
            <a:off x="722471" y="6573441"/>
            <a:ext cx="464463" cy="464463"/>
          </a:xfrm>
          <a:prstGeom prst="roundRect">
            <a:avLst>
              <a:gd name="adj" fmla="val 6667"/>
            </a:avLst>
          </a:prstGeom>
          <a:solidFill>
            <a:srgbClr val="304755"/>
          </a:solidFill>
          <a:ln/>
        </p:spPr>
      </p:sp>
      <p:sp>
        <p:nvSpPr>
          <p:cNvPr id="17" name="Text 14"/>
          <p:cNvSpPr/>
          <p:nvPr/>
        </p:nvSpPr>
        <p:spPr>
          <a:xfrm>
            <a:off x="837724" y="6659880"/>
            <a:ext cx="233958" cy="291465"/>
          </a:xfrm>
          <a:prstGeom prst="rect">
            <a:avLst/>
          </a:prstGeom>
          <a:noFill/>
          <a:ln/>
        </p:spPr>
        <p:txBody>
          <a:bodyPr wrap="none" lIns="0" tIns="0" rIns="0" bIns="0" rtlCol="0" anchor="t"/>
          <a:lstStyle/>
          <a:p>
            <a:pPr marL="0" indent="0" algn="ctr">
              <a:lnSpc>
                <a:spcPts val="2250"/>
              </a:lnSpc>
              <a:buNone/>
            </a:pPr>
            <a:r>
              <a:rPr lang="en-US" sz="2250" dirty="0">
                <a:solidFill>
                  <a:srgbClr val="CAD6DE"/>
                </a:solidFill>
                <a:latin typeface="Unbounded" pitchFamily="34" charset="0"/>
                <a:ea typeface="Unbounded" pitchFamily="34" charset="-122"/>
                <a:cs typeface="Unbounded" pitchFamily="34" charset="-120"/>
              </a:rPr>
              <a:t>4</a:t>
            </a:r>
            <a:endParaRPr lang="en-US" sz="2250" dirty="0"/>
          </a:p>
        </p:txBody>
      </p:sp>
      <p:sp>
        <p:nvSpPr>
          <p:cNvPr id="18" name="Text 15"/>
          <p:cNvSpPr/>
          <p:nvPr/>
        </p:nvSpPr>
        <p:spPr>
          <a:xfrm>
            <a:off x="1393269" y="6573441"/>
            <a:ext cx="2428637" cy="303609"/>
          </a:xfrm>
          <a:prstGeom prst="rect">
            <a:avLst/>
          </a:prstGeom>
          <a:noFill/>
          <a:ln/>
        </p:spPr>
        <p:txBody>
          <a:bodyPr wrap="none" lIns="0" tIns="0" rIns="0" bIns="0" rtlCol="0" anchor="t"/>
          <a:lstStyle/>
          <a:p>
            <a:pPr marL="0" indent="0">
              <a:lnSpc>
                <a:spcPts val="2350"/>
              </a:lnSpc>
              <a:buNone/>
            </a:pPr>
            <a:r>
              <a:rPr lang="en-US" sz="1900" dirty="0">
                <a:solidFill>
                  <a:srgbClr val="CAD6DE"/>
                </a:solidFill>
                <a:latin typeface="Unbounded" pitchFamily="34" charset="0"/>
                <a:ea typeface="Unbounded" pitchFamily="34" charset="-122"/>
                <a:cs typeface="Unbounded" pitchFamily="34" charset="-120"/>
              </a:rPr>
              <a:t>RetinaNet</a:t>
            </a:r>
            <a:endParaRPr lang="en-US" sz="1900" dirty="0"/>
          </a:p>
        </p:txBody>
      </p:sp>
      <p:sp>
        <p:nvSpPr>
          <p:cNvPr id="19" name="Text 16"/>
          <p:cNvSpPr/>
          <p:nvPr/>
        </p:nvSpPr>
        <p:spPr>
          <a:xfrm>
            <a:off x="1393269" y="7000875"/>
            <a:ext cx="7028259" cy="660559"/>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Known for its ability to handle class imbalance, where many of the background regions of an image aren't part of any object.</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0412" y="826651"/>
            <a:ext cx="7815977" cy="1116092"/>
          </a:xfrm>
          <a:prstGeom prst="rect">
            <a:avLst/>
          </a:prstGeom>
          <a:noFill/>
          <a:ln/>
        </p:spPr>
        <p:txBody>
          <a:bodyPr wrap="square" lIns="0" tIns="0" rIns="0" bIns="0" rtlCol="0" anchor="t"/>
          <a:lstStyle/>
          <a:p>
            <a:pPr marL="0" indent="0">
              <a:lnSpc>
                <a:spcPts val="4350"/>
              </a:lnSpc>
              <a:buNone/>
            </a:pPr>
            <a:r>
              <a:rPr lang="en-US" sz="3500" dirty="0">
                <a:solidFill>
                  <a:srgbClr val="FFFFFF"/>
                </a:solidFill>
                <a:latin typeface="Unbounded" pitchFamily="34" charset="0"/>
                <a:ea typeface="Unbounded" pitchFamily="34" charset="-122"/>
                <a:cs typeface="Unbounded" pitchFamily="34" charset="-120"/>
              </a:rPr>
              <a:t>Applications of Object Detection</a:t>
            </a:r>
            <a:endParaRPr lang="en-US" sz="3500" dirty="0"/>
          </a:p>
        </p:txBody>
      </p:sp>
      <p:sp>
        <p:nvSpPr>
          <p:cNvPr id="4" name="Shape 1"/>
          <p:cNvSpPr/>
          <p:nvPr/>
        </p:nvSpPr>
        <p:spPr>
          <a:xfrm>
            <a:off x="6150412" y="2227302"/>
            <a:ext cx="7815977" cy="1075730"/>
          </a:xfrm>
          <a:prstGeom prst="roundRect">
            <a:avLst>
              <a:gd name="adj" fmla="val 2646"/>
            </a:avLst>
          </a:prstGeom>
          <a:solidFill>
            <a:srgbClr val="304755"/>
          </a:solidFill>
          <a:ln/>
        </p:spPr>
      </p:sp>
      <p:sp>
        <p:nvSpPr>
          <p:cNvPr id="5" name="Text 2"/>
          <p:cNvSpPr/>
          <p:nvPr/>
        </p:nvSpPr>
        <p:spPr>
          <a:xfrm>
            <a:off x="6340078" y="2416969"/>
            <a:ext cx="2870240" cy="278963"/>
          </a:xfrm>
          <a:prstGeom prst="rect">
            <a:avLst/>
          </a:prstGeom>
          <a:noFill/>
          <a:ln/>
        </p:spPr>
        <p:txBody>
          <a:bodyPr wrap="none" lIns="0" tIns="0" rIns="0" bIns="0" rtlCol="0" anchor="t"/>
          <a:lstStyle/>
          <a:p>
            <a:pPr marL="0" indent="0">
              <a:lnSpc>
                <a:spcPts val="2150"/>
              </a:lnSpc>
              <a:buNone/>
            </a:pPr>
            <a:r>
              <a:rPr lang="en-US" sz="1750" dirty="0">
                <a:solidFill>
                  <a:srgbClr val="CAD6DE"/>
                </a:solidFill>
                <a:latin typeface="Unbounded" pitchFamily="34" charset="0"/>
                <a:ea typeface="Unbounded" pitchFamily="34" charset="-122"/>
                <a:cs typeface="Unbounded" pitchFamily="34" charset="-120"/>
              </a:rPr>
              <a:t>Autonomous Vehicles</a:t>
            </a:r>
            <a:endParaRPr lang="en-US" sz="1750" dirty="0"/>
          </a:p>
        </p:txBody>
      </p:sp>
      <p:sp>
        <p:nvSpPr>
          <p:cNvPr id="6" name="Text 3"/>
          <p:cNvSpPr/>
          <p:nvPr/>
        </p:nvSpPr>
        <p:spPr>
          <a:xfrm>
            <a:off x="6340078" y="2809756"/>
            <a:ext cx="7436644" cy="303609"/>
          </a:xfrm>
          <a:prstGeom prst="rect">
            <a:avLst/>
          </a:prstGeom>
          <a:noFill/>
          <a:ln/>
        </p:spPr>
        <p:txBody>
          <a:bodyPr wrap="non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Detecting pedestrians, other vehicles, traffic signs, and obstacles to enable safe navigation.</a:t>
            </a:r>
            <a:endParaRPr lang="en-US" sz="1450" dirty="0"/>
          </a:p>
        </p:txBody>
      </p:sp>
      <p:sp>
        <p:nvSpPr>
          <p:cNvPr id="7" name="Shape 4"/>
          <p:cNvSpPr/>
          <p:nvPr/>
        </p:nvSpPr>
        <p:spPr>
          <a:xfrm>
            <a:off x="6150412" y="3492698"/>
            <a:ext cx="7815977" cy="1075730"/>
          </a:xfrm>
          <a:prstGeom prst="roundRect">
            <a:avLst>
              <a:gd name="adj" fmla="val 2646"/>
            </a:avLst>
          </a:prstGeom>
          <a:solidFill>
            <a:srgbClr val="304755"/>
          </a:solidFill>
          <a:ln/>
        </p:spPr>
      </p:sp>
      <p:sp>
        <p:nvSpPr>
          <p:cNvPr id="8" name="Text 5"/>
          <p:cNvSpPr/>
          <p:nvPr/>
        </p:nvSpPr>
        <p:spPr>
          <a:xfrm>
            <a:off x="6340078" y="3682365"/>
            <a:ext cx="3352919" cy="278963"/>
          </a:xfrm>
          <a:prstGeom prst="rect">
            <a:avLst/>
          </a:prstGeom>
          <a:noFill/>
          <a:ln/>
        </p:spPr>
        <p:txBody>
          <a:bodyPr wrap="none" lIns="0" tIns="0" rIns="0" bIns="0" rtlCol="0" anchor="t"/>
          <a:lstStyle/>
          <a:p>
            <a:pPr marL="0" indent="0">
              <a:lnSpc>
                <a:spcPts val="2150"/>
              </a:lnSpc>
              <a:buNone/>
            </a:pPr>
            <a:r>
              <a:rPr lang="en-US" sz="1750" dirty="0">
                <a:solidFill>
                  <a:srgbClr val="CAD6DE"/>
                </a:solidFill>
                <a:latin typeface="Unbounded" pitchFamily="34" charset="0"/>
                <a:ea typeface="Unbounded" pitchFamily="34" charset="-122"/>
                <a:cs typeface="Unbounded" pitchFamily="34" charset="-120"/>
              </a:rPr>
              <a:t>Security and Surveillance</a:t>
            </a:r>
            <a:endParaRPr lang="en-US" sz="1750" dirty="0"/>
          </a:p>
        </p:txBody>
      </p:sp>
      <p:sp>
        <p:nvSpPr>
          <p:cNvPr id="9" name="Text 6"/>
          <p:cNvSpPr/>
          <p:nvPr/>
        </p:nvSpPr>
        <p:spPr>
          <a:xfrm>
            <a:off x="6340078" y="4075152"/>
            <a:ext cx="7436644" cy="303609"/>
          </a:xfrm>
          <a:prstGeom prst="rect">
            <a:avLst/>
          </a:prstGeom>
          <a:noFill/>
          <a:ln/>
        </p:spPr>
        <p:txBody>
          <a:bodyPr wrap="non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Identifying suspicious activities, unauthorized access, or specific objects in CCTV footage.</a:t>
            </a:r>
            <a:endParaRPr lang="en-US" sz="1450" dirty="0"/>
          </a:p>
        </p:txBody>
      </p:sp>
      <p:sp>
        <p:nvSpPr>
          <p:cNvPr id="10" name="Shape 7"/>
          <p:cNvSpPr/>
          <p:nvPr/>
        </p:nvSpPr>
        <p:spPr>
          <a:xfrm>
            <a:off x="6150412" y="4758095"/>
            <a:ext cx="7815977" cy="1075730"/>
          </a:xfrm>
          <a:prstGeom prst="roundRect">
            <a:avLst>
              <a:gd name="adj" fmla="val 2646"/>
            </a:avLst>
          </a:prstGeom>
          <a:solidFill>
            <a:srgbClr val="304755"/>
          </a:solidFill>
          <a:ln/>
        </p:spPr>
      </p:sp>
      <p:sp>
        <p:nvSpPr>
          <p:cNvPr id="11" name="Text 8"/>
          <p:cNvSpPr/>
          <p:nvPr/>
        </p:nvSpPr>
        <p:spPr>
          <a:xfrm>
            <a:off x="6340078" y="4947761"/>
            <a:ext cx="2232065" cy="278963"/>
          </a:xfrm>
          <a:prstGeom prst="rect">
            <a:avLst/>
          </a:prstGeom>
          <a:noFill/>
          <a:ln/>
        </p:spPr>
        <p:txBody>
          <a:bodyPr wrap="none" lIns="0" tIns="0" rIns="0" bIns="0" rtlCol="0" anchor="t"/>
          <a:lstStyle/>
          <a:p>
            <a:pPr marL="0" indent="0">
              <a:lnSpc>
                <a:spcPts val="2150"/>
              </a:lnSpc>
              <a:buNone/>
            </a:pPr>
            <a:r>
              <a:rPr lang="en-US" sz="1750" dirty="0">
                <a:solidFill>
                  <a:srgbClr val="CAD6DE"/>
                </a:solidFill>
                <a:latin typeface="Unbounded" pitchFamily="34" charset="0"/>
                <a:ea typeface="Unbounded" pitchFamily="34" charset="-122"/>
                <a:cs typeface="Unbounded" pitchFamily="34" charset="-120"/>
              </a:rPr>
              <a:t>Retail</a:t>
            </a:r>
            <a:endParaRPr lang="en-US" sz="1750" dirty="0"/>
          </a:p>
        </p:txBody>
      </p:sp>
      <p:sp>
        <p:nvSpPr>
          <p:cNvPr id="12" name="Text 9"/>
          <p:cNvSpPr/>
          <p:nvPr/>
        </p:nvSpPr>
        <p:spPr>
          <a:xfrm>
            <a:off x="6340078" y="5340548"/>
            <a:ext cx="7436644" cy="303609"/>
          </a:xfrm>
          <a:prstGeom prst="rect">
            <a:avLst/>
          </a:prstGeom>
          <a:noFill/>
          <a:ln/>
        </p:spPr>
        <p:txBody>
          <a:bodyPr wrap="non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Analyzing customer behavior, detecting products, or monitoring inventory.</a:t>
            </a:r>
            <a:endParaRPr lang="en-US" sz="1450" dirty="0"/>
          </a:p>
        </p:txBody>
      </p:sp>
      <p:sp>
        <p:nvSpPr>
          <p:cNvPr id="13" name="Shape 10"/>
          <p:cNvSpPr/>
          <p:nvPr/>
        </p:nvSpPr>
        <p:spPr>
          <a:xfrm>
            <a:off x="6150412" y="6023491"/>
            <a:ext cx="7815977" cy="1379339"/>
          </a:xfrm>
          <a:prstGeom prst="roundRect">
            <a:avLst>
              <a:gd name="adj" fmla="val 2063"/>
            </a:avLst>
          </a:prstGeom>
          <a:solidFill>
            <a:srgbClr val="304755"/>
          </a:solidFill>
          <a:ln/>
        </p:spPr>
      </p:sp>
      <p:sp>
        <p:nvSpPr>
          <p:cNvPr id="14" name="Text 11"/>
          <p:cNvSpPr/>
          <p:nvPr/>
        </p:nvSpPr>
        <p:spPr>
          <a:xfrm>
            <a:off x="6340078" y="6213158"/>
            <a:ext cx="2232065" cy="278963"/>
          </a:xfrm>
          <a:prstGeom prst="rect">
            <a:avLst/>
          </a:prstGeom>
          <a:noFill/>
          <a:ln/>
        </p:spPr>
        <p:txBody>
          <a:bodyPr wrap="none" lIns="0" tIns="0" rIns="0" bIns="0" rtlCol="0" anchor="t"/>
          <a:lstStyle/>
          <a:p>
            <a:pPr marL="0" indent="0">
              <a:lnSpc>
                <a:spcPts val="2150"/>
              </a:lnSpc>
              <a:buNone/>
            </a:pPr>
            <a:r>
              <a:rPr lang="en-US" sz="1750" dirty="0">
                <a:solidFill>
                  <a:srgbClr val="CAD6DE"/>
                </a:solidFill>
                <a:latin typeface="Unbounded" pitchFamily="34" charset="0"/>
                <a:ea typeface="Unbounded" pitchFamily="34" charset="-122"/>
                <a:cs typeface="Unbounded" pitchFamily="34" charset="-120"/>
              </a:rPr>
              <a:t>Medical Imaging</a:t>
            </a:r>
            <a:endParaRPr lang="en-US" sz="1750" dirty="0"/>
          </a:p>
        </p:txBody>
      </p:sp>
      <p:sp>
        <p:nvSpPr>
          <p:cNvPr id="15" name="Text 12"/>
          <p:cNvSpPr/>
          <p:nvPr/>
        </p:nvSpPr>
        <p:spPr>
          <a:xfrm>
            <a:off x="6340078" y="6605945"/>
            <a:ext cx="7436644" cy="607219"/>
          </a:xfrm>
          <a:prstGeom prst="rect">
            <a:avLst/>
          </a:prstGeom>
          <a:noFill/>
          <a:ln/>
        </p:spPr>
        <p:txBody>
          <a:bodyPr wrap="square" lIns="0" tIns="0" rIns="0" bIns="0" rtlCol="0" anchor="t"/>
          <a:lstStyle/>
          <a:p>
            <a:pPr marL="0" indent="0">
              <a:lnSpc>
                <a:spcPts val="2350"/>
              </a:lnSpc>
              <a:buNone/>
            </a:pPr>
            <a:r>
              <a:rPr lang="en-US" sz="1450" dirty="0">
                <a:solidFill>
                  <a:srgbClr val="CAD6DE"/>
                </a:solidFill>
                <a:latin typeface="Cabin" pitchFamily="34" charset="0"/>
                <a:ea typeface="Cabin" pitchFamily="34" charset="-122"/>
                <a:cs typeface="Cabin" pitchFamily="34" charset="-120"/>
              </a:rPr>
              <a:t>Detecting anomalies or objects (e.g., tumors or organs) within medical images like X-rays or MRIs.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0905" y="448866"/>
            <a:ext cx="7234714" cy="479822"/>
          </a:xfrm>
          <a:prstGeom prst="rect">
            <a:avLst/>
          </a:prstGeom>
          <a:noFill/>
          <a:ln/>
        </p:spPr>
        <p:txBody>
          <a:bodyPr wrap="none" lIns="0" tIns="0" rIns="0" bIns="0" rtlCol="0" anchor="t"/>
          <a:lstStyle/>
          <a:p>
            <a:pPr marL="0" indent="0">
              <a:lnSpc>
                <a:spcPts val="3750"/>
              </a:lnSpc>
              <a:buNone/>
            </a:pPr>
            <a:r>
              <a:rPr lang="en-US" sz="3000" dirty="0">
                <a:solidFill>
                  <a:srgbClr val="FFFFFF"/>
                </a:solidFill>
                <a:latin typeface="Unbounded" pitchFamily="34" charset="0"/>
                <a:ea typeface="Unbounded" pitchFamily="34" charset="-122"/>
                <a:cs typeface="Unbounded" pitchFamily="34" charset="-120"/>
              </a:rPr>
              <a:t>Drawbacks of Object Detection</a:t>
            </a:r>
            <a:endParaRPr lang="en-US" sz="3000" dirty="0"/>
          </a:p>
        </p:txBody>
      </p:sp>
      <p:sp>
        <p:nvSpPr>
          <p:cNvPr id="3" name="Shape 1"/>
          <p:cNvSpPr/>
          <p:nvPr/>
        </p:nvSpPr>
        <p:spPr>
          <a:xfrm>
            <a:off x="7303770" y="1254919"/>
            <a:ext cx="22860" cy="6525697"/>
          </a:xfrm>
          <a:prstGeom prst="roundRect">
            <a:avLst>
              <a:gd name="adj" fmla="val 107052"/>
            </a:avLst>
          </a:prstGeom>
          <a:solidFill>
            <a:srgbClr val="49606E"/>
          </a:solidFill>
          <a:ln/>
        </p:spPr>
      </p:sp>
      <p:sp>
        <p:nvSpPr>
          <p:cNvPr id="4" name="Shape 2"/>
          <p:cNvSpPr/>
          <p:nvPr/>
        </p:nvSpPr>
        <p:spPr>
          <a:xfrm>
            <a:off x="6583620" y="1610439"/>
            <a:ext cx="570905" cy="22860"/>
          </a:xfrm>
          <a:prstGeom prst="roundRect">
            <a:avLst>
              <a:gd name="adj" fmla="val 107052"/>
            </a:avLst>
          </a:prstGeom>
          <a:solidFill>
            <a:srgbClr val="49606E"/>
          </a:solidFill>
          <a:ln/>
        </p:spPr>
      </p:sp>
      <p:sp>
        <p:nvSpPr>
          <p:cNvPr id="5" name="Shape 3"/>
          <p:cNvSpPr/>
          <p:nvPr/>
        </p:nvSpPr>
        <p:spPr>
          <a:xfrm>
            <a:off x="7131665" y="1438394"/>
            <a:ext cx="367070" cy="367070"/>
          </a:xfrm>
          <a:prstGeom prst="roundRect">
            <a:avLst>
              <a:gd name="adj" fmla="val 6667"/>
            </a:avLst>
          </a:prstGeom>
          <a:solidFill>
            <a:srgbClr val="304755"/>
          </a:solidFill>
          <a:ln/>
        </p:spPr>
      </p:sp>
      <p:sp>
        <p:nvSpPr>
          <p:cNvPr id="6" name="Text 4"/>
          <p:cNvSpPr/>
          <p:nvPr/>
        </p:nvSpPr>
        <p:spPr>
          <a:xfrm>
            <a:off x="7260967" y="1506736"/>
            <a:ext cx="108466" cy="230267"/>
          </a:xfrm>
          <a:prstGeom prst="rect">
            <a:avLst/>
          </a:prstGeom>
          <a:noFill/>
          <a:ln/>
        </p:spPr>
        <p:txBody>
          <a:bodyPr wrap="none" lIns="0" tIns="0" rIns="0" bIns="0" rtlCol="0" anchor="t"/>
          <a:lstStyle/>
          <a:p>
            <a:pPr marL="0" indent="0" algn="ctr">
              <a:lnSpc>
                <a:spcPts val="1800"/>
              </a:lnSpc>
              <a:buNone/>
            </a:pPr>
            <a:r>
              <a:rPr lang="en-US" sz="1800" dirty="0">
                <a:solidFill>
                  <a:srgbClr val="CAD6DE"/>
                </a:solidFill>
                <a:latin typeface="Unbounded" pitchFamily="34" charset="0"/>
                <a:ea typeface="Unbounded" pitchFamily="34" charset="-122"/>
                <a:cs typeface="Unbounded" pitchFamily="34" charset="-120"/>
              </a:rPr>
              <a:t>1</a:t>
            </a:r>
            <a:endParaRPr lang="en-US" sz="1800" dirty="0"/>
          </a:p>
        </p:txBody>
      </p:sp>
      <p:sp>
        <p:nvSpPr>
          <p:cNvPr id="7" name="Text 5"/>
          <p:cNvSpPr/>
          <p:nvPr/>
        </p:nvSpPr>
        <p:spPr>
          <a:xfrm>
            <a:off x="4347924" y="1418034"/>
            <a:ext cx="2070021" cy="239911"/>
          </a:xfrm>
          <a:prstGeom prst="rect">
            <a:avLst/>
          </a:prstGeom>
          <a:noFill/>
          <a:ln/>
        </p:spPr>
        <p:txBody>
          <a:bodyPr wrap="none" lIns="0" tIns="0" rIns="0" bIns="0" rtlCol="0" anchor="t"/>
          <a:lstStyle/>
          <a:p>
            <a:pPr marL="0" indent="0" algn="r">
              <a:lnSpc>
                <a:spcPts val="1850"/>
              </a:lnSpc>
              <a:buNone/>
            </a:pPr>
            <a:r>
              <a:rPr lang="en-US" sz="1500" dirty="0">
                <a:solidFill>
                  <a:srgbClr val="CAD6DE"/>
                </a:solidFill>
                <a:latin typeface="Unbounded" pitchFamily="34" charset="0"/>
                <a:ea typeface="Unbounded" pitchFamily="34" charset="-122"/>
                <a:cs typeface="Unbounded" pitchFamily="34" charset="-120"/>
              </a:rPr>
              <a:t>Data Dependence</a:t>
            </a:r>
            <a:endParaRPr lang="en-US" sz="1500" dirty="0"/>
          </a:p>
        </p:txBody>
      </p:sp>
      <p:sp>
        <p:nvSpPr>
          <p:cNvPr id="8" name="Text 6"/>
          <p:cNvSpPr/>
          <p:nvPr/>
        </p:nvSpPr>
        <p:spPr>
          <a:xfrm>
            <a:off x="570905" y="1755815"/>
            <a:ext cx="5847040" cy="260985"/>
          </a:xfrm>
          <a:prstGeom prst="rect">
            <a:avLst/>
          </a:prstGeom>
          <a:noFill/>
          <a:ln/>
        </p:spPr>
        <p:txBody>
          <a:bodyPr wrap="none" lIns="0" tIns="0" rIns="0" bIns="0" rtlCol="0" anchor="t"/>
          <a:lstStyle/>
          <a:p>
            <a:pPr marL="0" indent="0" algn="r">
              <a:lnSpc>
                <a:spcPts val="2050"/>
              </a:lnSpc>
              <a:buNone/>
            </a:pPr>
            <a:r>
              <a:rPr lang="en-US" sz="1250" dirty="0">
                <a:solidFill>
                  <a:srgbClr val="CAD6DE"/>
                </a:solidFill>
                <a:latin typeface="Cabin" pitchFamily="34" charset="0"/>
                <a:ea typeface="Cabin" pitchFamily="34" charset="-122"/>
                <a:cs typeface="Cabin" pitchFamily="34" charset="-120"/>
              </a:rPr>
              <a:t>Requires large, labeled datasets, which can be time-consuming and costly to collect.</a:t>
            </a:r>
            <a:endParaRPr lang="en-US" sz="1250" dirty="0"/>
          </a:p>
        </p:txBody>
      </p:sp>
      <p:sp>
        <p:nvSpPr>
          <p:cNvPr id="9" name="Shape 7"/>
          <p:cNvSpPr/>
          <p:nvPr/>
        </p:nvSpPr>
        <p:spPr>
          <a:xfrm>
            <a:off x="7475875" y="2426137"/>
            <a:ext cx="570905" cy="22860"/>
          </a:xfrm>
          <a:prstGeom prst="roundRect">
            <a:avLst>
              <a:gd name="adj" fmla="val 107052"/>
            </a:avLst>
          </a:prstGeom>
          <a:solidFill>
            <a:srgbClr val="49606E"/>
          </a:solidFill>
          <a:ln/>
        </p:spPr>
      </p:sp>
      <p:sp>
        <p:nvSpPr>
          <p:cNvPr id="10" name="Shape 8"/>
          <p:cNvSpPr/>
          <p:nvPr/>
        </p:nvSpPr>
        <p:spPr>
          <a:xfrm>
            <a:off x="7131665" y="2254091"/>
            <a:ext cx="367070" cy="367070"/>
          </a:xfrm>
          <a:prstGeom prst="roundRect">
            <a:avLst>
              <a:gd name="adj" fmla="val 6667"/>
            </a:avLst>
          </a:prstGeom>
          <a:solidFill>
            <a:srgbClr val="304755"/>
          </a:solidFill>
          <a:ln/>
        </p:spPr>
      </p:sp>
      <p:sp>
        <p:nvSpPr>
          <p:cNvPr id="11" name="Text 9"/>
          <p:cNvSpPr/>
          <p:nvPr/>
        </p:nvSpPr>
        <p:spPr>
          <a:xfrm>
            <a:off x="7224296" y="2322433"/>
            <a:ext cx="181689" cy="230267"/>
          </a:xfrm>
          <a:prstGeom prst="rect">
            <a:avLst/>
          </a:prstGeom>
          <a:noFill/>
          <a:ln/>
        </p:spPr>
        <p:txBody>
          <a:bodyPr wrap="none" lIns="0" tIns="0" rIns="0" bIns="0" rtlCol="0" anchor="t"/>
          <a:lstStyle/>
          <a:p>
            <a:pPr marL="0" indent="0" algn="ctr">
              <a:lnSpc>
                <a:spcPts val="1800"/>
              </a:lnSpc>
              <a:buNone/>
            </a:pPr>
            <a:r>
              <a:rPr lang="en-US" sz="1800" dirty="0">
                <a:solidFill>
                  <a:srgbClr val="CAD6DE"/>
                </a:solidFill>
                <a:latin typeface="Unbounded" pitchFamily="34" charset="0"/>
                <a:ea typeface="Unbounded" pitchFamily="34" charset="-122"/>
                <a:cs typeface="Unbounded" pitchFamily="34" charset="-120"/>
              </a:rPr>
              <a:t>2</a:t>
            </a:r>
            <a:endParaRPr lang="en-US" sz="1800" dirty="0"/>
          </a:p>
        </p:txBody>
      </p:sp>
      <p:sp>
        <p:nvSpPr>
          <p:cNvPr id="12" name="Text 10"/>
          <p:cNvSpPr/>
          <p:nvPr/>
        </p:nvSpPr>
        <p:spPr>
          <a:xfrm>
            <a:off x="8212455" y="2233732"/>
            <a:ext cx="3083957" cy="239911"/>
          </a:xfrm>
          <a:prstGeom prst="rect">
            <a:avLst/>
          </a:prstGeom>
          <a:noFill/>
          <a:ln/>
        </p:spPr>
        <p:txBody>
          <a:bodyPr wrap="none" lIns="0" tIns="0" rIns="0" bIns="0" rtlCol="0" anchor="t"/>
          <a:lstStyle/>
          <a:p>
            <a:pPr marL="0" indent="0" algn="l">
              <a:lnSpc>
                <a:spcPts val="1850"/>
              </a:lnSpc>
              <a:buNone/>
            </a:pPr>
            <a:r>
              <a:rPr lang="en-US" sz="1500" dirty="0">
                <a:solidFill>
                  <a:srgbClr val="CAD6DE"/>
                </a:solidFill>
                <a:latin typeface="Unbounded" pitchFamily="34" charset="0"/>
                <a:ea typeface="Unbounded" pitchFamily="34" charset="-122"/>
                <a:cs typeface="Unbounded" pitchFamily="34" charset="-120"/>
              </a:rPr>
              <a:t>High Computational Power</a:t>
            </a:r>
            <a:endParaRPr lang="en-US" sz="1500" dirty="0"/>
          </a:p>
        </p:txBody>
      </p:sp>
      <p:sp>
        <p:nvSpPr>
          <p:cNvPr id="13" name="Text 11"/>
          <p:cNvSpPr/>
          <p:nvPr/>
        </p:nvSpPr>
        <p:spPr>
          <a:xfrm>
            <a:off x="8212455" y="2571512"/>
            <a:ext cx="5847040" cy="521970"/>
          </a:xfrm>
          <a:prstGeom prst="rect">
            <a:avLst/>
          </a:prstGeom>
          <a:noFill/>
          <a:ln/>
        </p:spPr>
        <p:txBody>
          <a:bodyPr wrap="square" lIns="0" tIns="0" rIns="0" bIns="0" rtlCol="0" anchor="t"/>
          <a:lstStyle/>
          <a:p>
            <a:pPr marL="0" indent="0" algn="l">
              <a:lnSpc>
                <a:spcPts val="2050"/>
              </a:lnSpc>
              <a:buNone/>
            </a:pPr>
            <a:r>
              <a:rPr lang="en-US" sz="1250" dirty="0">
                <a:solidFill>
                  <a:srgbClr val="CAD6DE"/>
                </a:solidFill>
                <a:latin typeface="Cabin" pitchFamily="34" charset="0"/>
                <a:ea typeface="Cabin" pitchFamily="34" charset="-122"/>
                <a:cs typeface="Cabin" pitchFamily="34" charset="-120"/>
              </a:rPr>
              <a:t>Demands powerful hardware for training and real-time inference, making it expensive to implement.</a:t>
            </a:r>
            <a:endParaRPr lang="en-US" sz="1250" dirty="0"/>
          </a:p>
        </p:txBody>
      </p:sp>
      <p:sp>
        <p:nvSpPr>
          <p:cNvPr id="14" name="Shape 12"/>
          <p:cNvSpPr/>
          <p:nvPr/>
        </p:nvSpPr>
        <p:spPr>
          <a:xfrm>
            <a:off x="6583620" y="3160276"/>
            <a:ext cx="570905" cy="22860"/>
          </a:xfrm>
          <a:prstGeom prst="roundRect">
            <a:avLst>
              <a:gd name="adj" fmla="val 107052"/>
            </a:avLst>
          </a:prstGeom>
          <a:solidFill>
            <a:srgbClr val="49606E"/>
          </a:solidFill>
          <a:ln/>
        </p:spPr>
      </p:sp>
      <p:sp>
        <p:nvSpPr>
          <p:cNvPr id="15" name="Shape 13"/>
          <p:cNvSpPr/>
          <p:nvPr/>
        </p:nvSpPr>
        <p:spPr>
          <a:xfrm>
            <a:off x="7131665" y="2988231"/>
            <a:ext cx="367070" cy="367070"/>
          </a:xfrm>
          <a:prstGeom prst="roundRect">
            <a:avLst>
              <a:gd name="adj" fmla="val 6667"/>
            </a:avLst>
          </a:prstGeom>
          <a:solidFill>
            <a:srgbClr val="304755"/>
          </a:solidFill>
          <a:ln/>
        </p:spPr>
      </p:sp>
      <p:sp>
        <p:nvSpPr>
          <p:cNvPr id="16" name="Text 14"/>
          <p:cNvSpPr/>
          <p:nvPr/>
        </p:nvSpPr>
        <p:spPr>
          <a:xfrm>
            <a:off x="7222629" y="3056573"/>
            <a:ext cx="185142" cy="230267"/>
          </a:xfrm>
          <a:prstGeom prst="rect">
            <a:avLst/>
          </a:prstGeom>
          <a:noFill/>
          <a:ln/>
        </p:spPr>
        <p:txBody>
          <a:bodyPr wrap="none" lIns="0" tIns="0" rIns="0" bIns="0" rtlCol="0" anchor="t"/>
          <a:lstStyle/>
          <a:p>
            <a:pPr marL="0" indent="0" algn="ctr">
              <a:lnSpc>
                <a:spcPts val="1800"/>
              </a:lnSpc>
              <a:buNone/>
            </a:pPr>
            <a:r>
              <a:rPr lang="en-US" sz="1800" dirty="0">
                <a:solidFill>
                  <a:srgbClr val="CAD6DE"/>
                </a:solidFill>
                <a:latin typeface="Unbounded" pitchFamily="34" charset="0"/>
                <a:ea typeface="Unbounded" pitchFamily="34" charset="-122"/>
                <a:cs typeface="Unbounded" pitchFamily="34" charset="-120"/>
              </a:rPr>
              <a:t>3</a:t>
            </a:r>
            <a:endParaRPr lang="en-US" sz="1800" dirty="0"/>
          </a:p>
        </p:txBody>
      </p:sp>
      <p:sp>
        <p:nvSpPr>
          <p:cNvPr id="17" name="Text 15"/>
          <p:cNvSpPr/>
          <p:nvPr/>
        </p:nvSpPr>
        <p:spPr>
          <a:xfrm>
            <a:off x="3504724" y="2967871"/>
            <a:ext cx="2913221" cy="239911"/>
          </a:xfrm>
          <a:prstGeom prst="rect">
            <a:avLst/>
          </a:prstGeom>
          <a:noFill/>
          <a:ln/>
        </p:spPr>
        <p:txBody>
          <a:bodyPr wrap="none" lIns="0" tIns="0" rIns="0" bIns="0" rtlCol="0" anchor="t"/>
          <a:lstStyle/>
          <a:p>
            <a:pPr marL="0" indent="0" algn="r">
              <a:lnSpc>
                <a:spcPts val="1850"/>
              </a:lnSpc>
              <a:buNone/>
            </a:pPr>
            <a:r>
              <a:rPr lang="en-US" sz="1500" dirty="0">
                <a:solidFill>
                  <a:srgbClr val="CAD6DE"/>
                </a:solidFill>
                <a:latin typeface="Unbounded" pitchFamily="34" charset="0"/>
                <a:ea typeface="Unbounded" pitchFamily="34" charset="-122"/>
                <a:cs typeface="Unbounded" pitchFamily="34" charset="-120"/>
              </a:rPr>
              <a:t>Environmental Sensitivity</a:t>
            </a:r>
            <a:endParaRPr lang="en-US" sz="1500" dirty="0"/>
          </a:p>
        </p:txBody>
      </p:sp>
      <p:sp>
        <p:nvSpPr>
          <p:cNvPr id="18" name="Text 16"/>
          <p:cNvSpPr/>
          <p:nvPr/>
        </p:nvSpPr>
        <p:spPr>
          <a:xfrm>
            <a:off x="570905" y="3305651"/>
            <a:ext cx="5847040" cy="521970"/>
          </a:xfrm>
          <a:prstGeom prst="rect">
            <a:avLst/>
          </a:prstGeom>
          <a:noFill/>
          <a:ln/>
        </p:spPr>
        <p:txBody>
          <a:bodyPr wrap="square" lIns="0" tIns="0" rIns="0" bIns="0" rtlCol="0" anchor="t"/>
          <a:lstStyle/>
          <a:p>
            <a:pPr marL="0" indent="0" algn="r">
              <a:lnSpc>
                <a:spcPts val="2050"/>
              </a:lnSpc>
              <a:buNone/>
            </a:pPr>
            <a:r>
              <a:rPr lang="en-US" sz="1250" dirty="0">
                <a:solidFill>
                  <a:srgbClr val="CAD6DE"/>
                </a:solidFill>
                <a:latin typeface="Cabin" pitchFamily="34" charset="0"/>
                <a:ea typeface="Cabin" pitchFamily="34" charset="-122"/>
                <a:cs typeface="Cabin" pitchFamily="34" charset="-120"/>
              </a:rPr>
              <a:t>Struggles in varying lighting, weather conditions, or cluttered backgrounds, affecting accuracy.</a:t>
            </a:r>
            <a:endParaRPr lang="en-US" sz="1250" dirty="0"/>
          </a:p>
        </p:txBody>
      </p:sp>
      <p:sp>
        <p:nvSpPr>
          <p:cNvPr id="19" name="Shape 17"/>
          <p:cNvSpPr/>
          <p:nvPr/>
        </p:nvSpPr>
        <p:spPr>
          <a:xfrm>
            <a:off x="7475875" y="3894415"/>
            <a:ext cx="570905" cy="22860"/>
          </a:xfrm>
          <a:prstGeom prst="roundRect">
            <a:avLst>
              <a:gd name="adj" fmla="val 107052"/>
            </a:avLst>
          </a:prstGeom>
          <a:solidFill>
            <a:srgbClr val="49606E"/>
          </a:solidFill>
          <a:ln/>
        </p:spPr>
      </p:sp>
      <p:sp>
        <p:nvSpPr>
          <p:cNvPr id="20" name="Shape 18"/>
          <p:cNvSpPr/>
          <p:nvPr/>
        </p:nvSpPr>
        <p:spPr>
          <a:xfrm>
            <a:off x="7131665" y="3722370"/>
            <a:ext cx="367070" cy="367070"/>
          </a:xfrm>
          <a:prstGeom prst="roundRect">
            <a:avLst>
              <a:gd name="adj" fmla="val 6667"/>
            </a:avLst>
          </a:prstGeom>
          <a:solidFill>
            <a:srgbClr val="304755"/>
          </a:solidFill>
          <a:ln/>
        </p:spPr>
      </p:sp>
      <p:sp>
        <p:nvSpPr>
          <p:cNvPr id="21" name="Text 19"/>
          <p:cNvSpPr/>
          <p:nvPr/>
        </p:nvSpPr>
        <p:spPr>
          <a:xfrm>
            <a:off x="7222629" y="3790712"/>
            <a:ext cx="185023" cy="230267"/>
          </a:xfrm>
          <a:prstGeom prst="rect">
            <a:avLst/>
          </a:prstGeom>
          <a:noFill/>
          <a:ln/>
        </p:spPr>
        <p:txBody>
          <a:bodyPr wrap="none" lIns="0" tIns="0" rIns="0" bIns="0" rtlCol="0" anchor="t"/>
          <a:lstStyle/>
          <a:p>
            <a:pPr marL="0" indent="0" algn="ctr">
              <a:lnSpc>
                <a:spcPts val="1800"/>
              </a:lnSpc>
              <a:buNone/>
            </a:pPr>
            <a:r>
              <a:rPr lang="en-US" sz="1800" dirty="0">
                <a:solidFill>
                  <a:srgbClr val="CAD6DE"/>
                </a:solidFill>
                <a:latin typeface="Unbounded" pitchFamily="34" charset="0"/>
                <a:ea typeface="Unbounded" pitchFamily="34" charset="-122"/>
                <a:cs typeface="Unbounded" pitchFamily="34" charset="-120"/>
              </a:rPr>
              <a:t>4</a:t>
            </a:r>
            <a:endParaRPr lang="en-US" sz="1800" dirty="0"/>
          </a:p>
        </p:txBody>
      </p:sp>
      <p:sp>
        <p:nvSpPr>
          <p:cNvPr id="22" name="Text 20"/>
          <p:cNvSpPr/>
          <p:nvPr/>
        </p:nvSpPr>
        <p:spPr>
          <a:xfrm>
            <a:off x="8212455" y="3702010"/>
            <a:ext cx="2949654" cy="239911"/>
          </a:xfrm>
          <a:prstGeom prst="rect">
            <a:avLst/>
          </a:prstGeom>
          <a:noFill/>
          <a:ln/>
        </p:spPr>
        <p:txBody>
          <a:bodyPr wrap="none" lIns="0" tIns="0" rIns="0" bIns="0" rtlCol="0" anchor="t"/>
          <a:lstStyle/>
          <a:p>
            <a:pPr marL="0" indent="0" algn="l">
              <a:lnSpc>
                <a:spcPts val="1850"/>
              </a:lnSpc>
              <a:buNone/>
            </a:pPr>
            <a:r>
              <a:rPr lang="en-US" sz="1500" dirty="0">
                <a:solidFill>
                  <a:srgbClr val="CAD6DE"/>
                </a:solidFill>
                <a:latin typeface="Unbounded" pitchFamily="34" charset="0"/>
                <a:ea typeface="Unbounded" pitchFamily="34" charset="-122"/>
                <a:cs typeface="Unbounded" pitchFamily="34" charset="-120"/>
              </a:rPr>
              <a:t>False Positives/Negatives</a:t>
            </a:r>
            <a:endParaRPr lang="en-US" sz="1500" dirty="0"/>
          </a:p>
        </p:txBody>
      </p:sp>
      <p:sp>
        <p:nvSpPr>
          <p:cNvPr id="23" name="Text 21"/>
          <p:cNvSpPr/>
          <p:nvPr/>
        </p:nvSpPr>
        <p:spPr>
          <a:xfrm>
            <a:off x="8212455" y="4039791"/>
            <a:ext cx="5847040" cy="260985"/>
          </a:xfrm>
          <a:prstGeom prst="rect">
            <a:avLst/>
          </a:prstGeom>
          <a:noFill/>
          <a:ln/>
        </p:spPr>
        <p:txBody>
          <a:bodyPr wrap="none" lIns="0" tIns="0" rIns="0" bIns="0" rtlCol="0" anchor="t"/>
          <a:lstStyle/>
          <a:p>
            <a:pPr marL="0" indent="0" algn="l">
              <a:lnSpc>
                <a:spcPts val="2050"/>
              </a:lnSpc>
              <a:buNone/>
            </a:pPr>
            <a:r>
              <a:rPr lang="en-US" sz="1250" dirty="0">
                <a:solidFill>
                  <a:srgbClr val="CAD6DE"/>
                </a:solidFill>
                <a:latin typeface="Cabin" pitchFamily="34" charset="0"/>
                <a:ea typeface="Cabin" pitchFamily="34" charset="-122"/>
                <a:cs typeface="Cabin" pitchFamily="34" charset="-120"/>
              </a:rPr>
              <a:t>Can misidentify objects or miss critical ones, especially in safety-critical applications.</a:t>
            </a:r>
            <a:endParaRPr lang="en-US" sz="1250" dirty="0"/>
          </a:p>
        </p:txBody>
      </p:sp>
      <p:sp>
        <p:nvSpPr>
          <p:cNvPr id="24" name="Shape 22"/>
          <p:cNvSpPr/>
          <p:nvPr/>
        </p:nvSpPr>
        <p:spPr>
          <a:xfrm>
            <a:off x="6583620" y="4628555"/>
            <a:ext cx="570905" cy="22860"/>
          </a:xfrm>
          <a:prstGeom prst="roundRect">
            <a:avLst>
              <a:gd name="adj" fmla="val 107052"/>
            </a:avLst>
          </a:prstGeom>
          <a:solidFill>
            <a:srgbClr val="49606E"/>
          </a:solidFill>
          <a:ln/>
        </p:spPr>
      </p:sp>
      <p:sp>
        <p:nvSpPr>
          <p:cNvPr id="25" name="Shape 23"/>
          <p:cNvSpPr/>
          <p:nvPr/>
        </p:nvSpPr>
        <p:spPr>
          <a:xfrm>
            <a:off x="7131665" y="4456509"/>
            <a:ext cx="367070" cy="367070"/>
          </a:xfrm>
          <a:prstGeom prst="roundRect">
            <a:avLst>
              <a:gd name="adj" fmla="val 6667"/>
            </a:avLst>
          </a:prstGeom>
          <a:solidFill>
            <a:srgbClr val="304755"/>
          </a:solidFill>
          <a:ln/>
        </p:spPr>
      </p:sp>
      <p:sp>
        <p:nvSpPr>
          <p:cNvPr id="26" name="Text 24"/>
          <p:cNvSpPr/>
          <p:nvPr/>
        </p:nvSpPr>
        <p:spPr>
          <a:xfrm>
            <a:off x="7225963" y="4524851"/>
            <a:ext cx="178475" cy="230267"/>
          </a:xfrm>
          <a:prstGeom prst="rect">
            <a:avLst/>
          </a:prstGeom>
          <a:noFill/>
          <a:ln/>
        </p:spPr>
        <p:txBody>
          <a:bodyPr wrap="none" lIns="0" tIns="0" rIns="0" bIns="0" rtlCol="0" anchor="t"/>
          <a:lstStyle/>
          <a:p>
            <a:pPr marL="0" indent="0" algn="ctr">
              <a:lnSpc>
                <a:spcPts val="1800"/>
              </a:lnSpc>
              <a:buNone/>
            </a:pPr>
            <a:r>
              <a:rPr lang="en-US" sz="1800" dirty="0">
                <a:solidFill>
                  <a:srgbClr val="CAD6DE"/>
                </a:solidFill>
                <a:latin typeface="Unbounded" pitchFamily="34" charset="0"/>
                <a:ea typeface="Unbounded" pitchFamily="34" charset="-122"/>
                <a:cs typeface="Unbounded" pitchFamily="34" charset="-120"/>
              </a:rPr>
              <a:t>5</a:t>
            </a:r>
            <a:endParaRPr lang="en-US" sz="1800" dirty="0"/>
          </a:p>
        </p:txBody>
      </p:sp>
      <p:sp>
        <p:nvSpPr>
          <p:cNvPr id="27" name="Text 25"/>
          <p:cNvSpPr/>
          <p:nvPr/>
        </p:nvSpPr>
        <p:spPr>
          <a:xfrm>
            <a:off x="3186827" y="4436150"/>
            <a:ext cx="3231118" cy="239911"/>
          </a:xfrm>
          <a:prstGeom prst="rect">
            <a:avLst/>
          </a:prstGeom>
          <a:noFill/>
          <a:ln/>
        </p:spPr>
        <p:txBody>
          <a:bodyPr wrap="none" lIns="0" tIns="0" rIns="0" bIns="0" rtlCol="0" anchor="t"/>
          <a:lstStyle/>
          <a:p>
            <a:pPr marL="0" indent="0" algn="r">
              <a:lnSpc>
                <a:spcPts val="1850"/>
              </a:lnSpc>
              <a:buNone/>
            </a:pPr>
            <a:r>
              <a:rPr lang="en-US" sz="1500" dirty="0">
                <a:solidFill>
                  <a:srgbClr val="CAD6DE"/>
                </a:solidFill>
                <a:latin typeface="Unbounded" pitchFamily="34" charset="0"/>
                <a:ea typeface="Unbounded" pitchFamily="34" charset="-122"/>
                <a:cs typeface="Unbounded" pitchFamily="34" charset="-120"/>
              </a:rPr>
              <a:t>Difficulty with Small Objects</a:t>
            </a:r>
            <a:endParaRPr lang="en-US" sz="1500" dirty="0"/>
          </a:p>
        </p:txBody>
      </p:sp>
      <p:sp>
        <p:nvSpPr>
          <p:cNvPr id="28" name="Text 26"/>
          <p:cNvSpPr/>
          <p:nvPr/>
        </p:nvSpPr>
        <p:spPr>
          <a:xfrm>
            <a:off x="570905" y="4773930"/>
            <a:ext cx="5847040" cy="260985"/>
          </a:xfrm>
          <a:prstGeom prst="rect">
            <a:avLst/>
          </a:prstGeom>
          <a:noFill/>
          <a:ln/>
        </p:spPr>
        <p:txBody>
          <a:bodyPr wrap="none" lIns="0" tIns="0" rIns="0" bIns="0" rtlCol="0" anchor="t"/>
          <a:lstStyle/>
          <a:p>
            <a:pPr marL="0" indent="0" algn="r">
              <a:lnSpc>
                <a:spcPts val="2050"/>
              </a:lnSpc>
              <a:buNone/>
            </a:pPr>
            <a:r>
              <a:rPr lang="en-US" sz="1250" dirty="0">
                <a:solidFill>
                  <a:srgbClr val="CAD6DE"/>
                </a:solidFill>
                <a:latin typeface="Cabin" pitchFamily="34" charset="0"/>
                <a:ea typeface="Cabin" pitchFamily="34" charset="-122"/>
                <a:cs typeface="Cabin" pitchFamily="34" charset="-120"/>
              </a:rPr>
              <a:t>Struggles to detect small objects, especially in crowded or low-resolution images.</a:t>
            </a:r>
            <a:endParaRPr lang="en-US" sz="1250" dirty="0"/>
          </a:p>
        </p:txBody>
      </p:sp>
      <p:sp>
        <p:nvSpPr>
          <p:cNvPr id="29" name="Shape 27"/>
          <p:cNvSpPr/>
          <p:nvPr/>
        </p:nvSpPr>
        <p:spPr>
          <a:xfrm>
            <a:off x="7475875" y="5362694"/>
            <a:ext cx="570905" cy="22860"/>
          </a:xfrm>
          <a:prstGeom prst="roundRect">
            <a:avLst>
              <a:gd name="adj" fmla="val 107052"/>
            </a:avLst>
          </a:prstGeom>
          <a:solidFill>
            <a:srgbClr val="49606E"/>
          </a:solidFill>
          <a:ln/>
        </p:spPr>
      </p:sp>
      <p:sp>
        <p:nvSpPr>
          <p:cNvPr id="30" name="Shape 28"/>
          <p:cNvSpPr/>
          <p:nvPr/>
        </p:nvSpPr>
        <p:spPr>
          <a:xfrm>
            <a:off x="7131665" y="5190649"/>
            <a:ext cx="367070" cy="367070"/>
          </a:xfrm>
          <a:prstGeom prst="roundRect">
            <a:avLst>
              <a:gd name="adj" fmla="val 6667"/>
            </a:avLst>
          </a:prstGeom>
          <a:solidFill>
            <a:srgbClr val="304755"/>
          </a:solidFill>
          <a:ln/>
        </p:spPr>
      </p:sp>
      <p:sp>
        <p:nvSpPr>
          <p:cNvPr id="31" name="Text 29"/>
          <p:cNvSpPr/>
          <p:nvPr/>
        </p:nvSpPr>
        <p:spPr>
          <a:xfrm>
            <a:off x="7220129" y="5258991"/>
            <a:ext cx="190024" cy="230267"/>
          </a:xfrm>
          <a:prstGeom prst="rect">
            <a:avLst/>
          </a:prstGeom>
          <a:noFill/>
          <a:ln/>
        </p:spPr>
        <p:txBody>
          <a:bodyPr wrap="none" lIns="0" tIns="0" rIns="0" bIns="0" rtlCol="0" anchor="t"/>
          <a:lstStyle/>
          <a:p>
            <a:pPr marL="0" indent="0" algn="ctr">
              <a:lnSpc>
                <a:spcPts val="1800"/>
              </a:lnSpc>
              <a:buNone/>
            </a:pPr>
            <a:r>
              <a:rPr lang="en-US" sz="1800" dirty="0">
                <a:solidFill>
                  <a:srgbClr val="CAD6DE"/>
                </a:solidFill>
                <a:latin typeface="Unbounded" pitchFamily="34" charset="0"/>
                <a:ea typeface="Unbounded" pitchFamily="34" charset="-122"/>
                <a:cs typeface="Unbounded" pitchFamily="34" charset="-120"/>
              </a:rPr>
              <a:t>6</a:t>
            </a:r>
            <a:endParaRPr lang="en-US" sz="1800" dirty="0"/>
          </a:p>
        </p:txBody>
      </p:sp>
      <p:sp>
        <p:nvSpPr>
          <p:cNvPr id="32" name="Text 30"/>
          <p:cNvSpPr/>
          <p:nvPr/>
        </p:nvSpPr>
        <p:spPr>
          <a:xfrm>
            <a:off x="8212455" y="5170289"/>
            <a:ext cx="1919288" cy="239911"/>
          </a:xfrm>
          <a:prstGeom prst="rect">
            <a:avLst/>
          </a:prstGeom>
          <a:noFill/>
          <a:ln/>
        </p:spPr>
        <p:txBody>
          <a:bodyPr wrap="none" lIns="0" tIns="0" rIns="0" bIns="0" rtlCol="0" anchor="t"/>
          <a:lstStyle/>
          <a:p>
            <a:pPr marL="0" indent="0" algn="l">
              <a:lnSpc>
                <a:spcPts val="1850"/>
              </a:lnSpc>
              <a:buNone/>
            </a:pPr>
            <a:r>
              <a:rPr lang="en-US" sz="1500" dirty="0">
                <a:solidFill>
                  <a:srgbClr val="CAD6DE"/>
                </a:solidFill>
                <a:latin typeface="Unbounded" pitchFamily="34" charset="0"/>
                <a:ea typeface="Unbounded" pitchFamily="34" charset="-122"/>
                <a:cs typeface="Unbounded" pitchFamily="34" charset="-120"/>
              </a:rPr>
              <a:t>Class Imbalance</a:t>
            </a:r>
            <a:endParaRPr lang="en-US" sz="1500" dirty="0"/>
          </a:p>
        </p:txBody>
      </p:sp>
      <p:sp>
        <p:nvSpPr>
          <p:cNvPr id="33" name="Text 31"/>
          <p:cNvSpPr/>
          <p:nvPr/>
        </p:nvSpPr>
        <p:spPr>
          <a:xfrm>
            <a:off x="8212455" y="5508069"/>
            <a:ext cx="5847040" cy="260985"/>
          </a:xfrm>
          <a:prstGeom prst="rect">
            <a:avLst/>
          </a:prstGeom>
          <a:noFill/>
          <a:ln/>
        </p:spPr>
        <p:txBody>
          <a:bodyPr wrap="none" lIns="0" tIns="0" rIns="0" bIns="0" rtlCol="0" anchor="t"/>
          <a:lstStyle/>
          <a:p>
            <a:pPr marL="0" indent="0" algn="l">
              <a:lnSpc>
                <a:spcPts val="2050"/>
              </a:lnSpc>
              <a:buNone/>
            </a:pPr>
            <a:r>
              <a:rPr lang="en-US" sz="1250" dirty="0">
                <a:solidFill>
                  <a:srgbClr val="CAD6DE"/>
                </a:solidFill>
                <a:latin typeface="Cabin" pitchFamily="34" charset="0"/>
                <a:ea typeface="Cabin" pitchFamily="34" charset="-122"/>
                <a:cs typeface="Cabin" pitchFamily="34" charset="-120"/>
              </a:rPr>
              <a:t>Can be biased towards overrepresented classes, reducing accuracy for rare objects.</a:t>
            </a:r>
            <a:endParaRPr lang="en-US" sz="1250" dirty="0"/>
          </a:p>
        </p:txBody>
      </p:sp>
      <p:sp>
        <p:nvSpPr>
          <p:cNvPr id="34" name="Shape 32"/>
          <p:cNvSpPr/>
          <p:nvPr/>
        </p:nvSpPr>
        <p:spPr>
          <a:xfrm>
            <a:off x="6583620" y="6096833"/>
            <a:ext cx="570905" cy="22860"/>
          </a:xfrm>
          <a:prstGeom prst="roundRect">
            <a:avLst>
              <a:gd name="adj" fmla="val 107052"/>
            </a:avLst>
          </a:prstGeom>
          <a:solidFill>
            <a:srgbClr val="49606E"/>
          </a:solidFill>
          <a:ln/>
        </p:spPr>
      </p:sp>
      <p:sp>
        <p:nvSpPr>
          <p:cNvPr id="35" name="Shape 33"/>
          <p:cNvSpPr/>
          <p:nvPr/>
        </p:nvSpPr>
        <p:spPr>
          <a:xfrm>
            <a:off x="7131665" y="5924788"/>
            <a:ext cx="367070" cy="367070"/>
          </a:xfrm>
          <a:prstGeom prst="roundRect">
            <a:avLst>
              <a:gd name="adj" fmla="val 6667"/>
            </a:avLst>
          </a:prstGeom>
          <a:solidFill>
            <a:srgbClr val="304755"/>
          </a:solidFill>
          <a:ln/>
        </p:spPr>
      </p:sp>
      <p:sp>
        <p:nvSpPr>
          <p:cNvPr id="36" name="Text 34"/>
          <p:cNvSpPr/>
          <p:nvPr/>
        </p:nvSpPr>
        <p:spPr>
          <a:xfrm>
            <a:off x="7234059" y="5993130"/>
            <a:ext cx="162163" cy="230267"/>
          </a:xfrm>
          <a:prstGeom prst="rect">
            <a:avLst/>
          </a:prstGeom>
          <a:noFill/>
          <a:ln/>
        </p:spPr>
        <p:txBody>
          <a:bodyPr wrap="none" lIns="0" tIns="0" rIns="0" bIns="0" rtlCol="0" anchor="t"/>
          <a:lstStyle/>
          <a:p>
            <a:pPr marL="0" indent="0" algn="ctr">
              <a:lnSpc>
                <a:spcPts val="1800"/>
              </a:lnSpc>
              <a:buNone/>
            </a:pPr>
            <a:r>
              <a:rPr lang="en-US" sz="1800" dirty="0">
                <a:solidFill>
                  <a:srgbClr val="CAD6DE"/>
                </a:solidFill>
                <a:latin typeface="Unbounded" pitchFamily="34" charset="0"/>
                <a:ea typeface="Unbounded" pitchFamily="34" charset="-122"/>
                <a:cs typeface="Unbounded" pitchFamily="34" charset="-120"/>
              </a:rPr>
              <a:t>7</a:t>
            </a:r>
            <a:endParaRPr lang="en-US" sz="1800" dirty="0"/>
          </a:p>
        </p:txBody>
      </p:sp>
      <p:sp>
        <p:nvSpPr>
          <p:cNvPr id="37" name="Text 35"/>
          <p:cNvSpPr/>
          <p:nvPr/>
        </p:nvSpPr>
        <p:spPr>
          <a:xfrm>
            <a:off x="4002643" y="5904428"/>
            <a:ext cx="2415302" cy="239911"/>
          </a:xfrm>
          <a:prstGeom prst="rect">
            <a:avLst/>
          </a:prstGeom>
          <a:noFill/>
          <a:ln/>
        </p:spPr>
        <p:txBody>
          <a:bodyPr wrap="none" lIns="0" tIns="0" rIns="0" bIns="0" rtlCol="0" anchor="t"/>
          <a:lstStyle/>
          <a:p>
            <a:pPr marL="0" indent="0" algn="r">
              <a:lnSpc>
                <a:spcPts val="1850"/>
              </a:lnSpc>
              <a:buNone/>
            </a:pPr>
            <a:r>
              <a:rPr lang="en-US" sz="1500" dirty="0">
                <a:solidFill>
                  <a:srgbClr val="CAD6DE"/>
                </a:solidFill>
                <a:latin typeface="Unbounded" pitchFamily="34" charset="0"/>
                <a:ea typeface="Unbounded" pitchFamily="34" charset="-122"/>
                <a:cs typeface="Unbounded" pitchFamily="34" charset="-120"/>
              </a:rPr>
              <a:t>Real-Time Processing</a:t>
            </a:r>
            <a:endParaRPr lang="en-US" sz="1500" dirty="0"/>
          </a:p>
        </p:txBody>
      </p:sp>
      <p:sp>
        <p:nvSpPr>
          <p:cNvPr id="38" name="Text 36"/>
          <p:cNvSpPr/>
          <p:nvPr/>
        </p:nvSpPr>
        <p:spPr>
          <a:xfrm>
            <a:off x="570905" y="6242209"/>
            <a:ext cx="5847040" cy="521970"/>
          </a:xfrm>
          <a:prstGeom prst="rect">
            <a:avLst/>
          </a:prstGeom>
          <a:noFill/>
          <a:ln/>
        </p:spPr>
        <p:txBody>
          <a:bodyPr wrap="square" lIns="0" tIns="0" rIns="0" bIns="0" rtlCol="0" anchor="t"/>
          <a:lstStyle/>
          <a:p>
            <a:pPr marL="0" indent="0" algn="r">
              <a:lnSpc>
                <a:spcPts val="2050"/>
              </a:lnSpc>
              <a:buNone/>
            </a:pPr>
            <a:r>
              <a:rPr lang="en-US" sz="1250" dirty="0">
                <a:solidFill>
                  <a:srgbClr val="CAD6DE"/>
                </a:solidFill>
                <a:latin typeface="Cabin" pitchFamily="34" charset="0"/>
                <a:ea typeface="Cabin" pitchFamily="34" charset="-122"/>
                <a:cs typeface="Cabin" pitchFamily="34" charset="-120"/>
              </a:rPr>
              <a:t>May not meet real-time performance requirements, causing delays in dynamic environments.</a:t>
            </a:r>
            <a:endParaRPr lang="en-US" sz="1250" dirty="0"/>
          </a:p>
        </p:txBody>
      </p:sp>
      <p:sp>
        <p:nvSpPr>
          <p:cNvPr id="39" name="Shape 37"/>
          <p:cNvSpPr/>
          <p:nvPr/>
        </p:nvSpPr>
        <p:spPr>
          <a:xfrm>
            <a:off x="7475875" y="6830973"/>
            <a:ext cx="570905" cy="22860"/>
          </a:xfrm>
          <a:prstGeom prst="roundRect">
            <a:avLst>
              <a:gd name="adj" fmla="val 107052"/>
            </a:avLst>
          </a:prstGeom>
          <a:solidFill>
            <a:srgbClr val="49606E"/>
          </a:solidFill>
          <a:ln/>
        </p:spPr>
      </p:sp>
      <p:sp>
        <p:nvSpPr>
          <p:cNvPr id="40" name="Shape 38"/>
          <p:cNvSpPr/>
          <p:nvPr/>
        </p:nvSpPr>
        <p:spPr>
          <a:xfrm>
            <a:off x="7131665" y="6658928"/>
            <a:ext cx="367070" cy="367070"/>
          </a:xfrm>
          <a:prstGeom prst="roundRect">
            <a:avLst>
              <a:gd name="adj" fmla="val 6667"/>
            </a:avLst>
          </a:prstGeom>
          <a:solidFill>
            <a:srgbClr val="304755"/>
          </a:solidFill>
          <a:ln/>
        </p:spPr>
      </p:sp>
      <p:sp>
        <p:nvSpPr>
          <p:cNvPr id="41" name="Text 39"/>
          <p:cNvSpPr/>
          <p:nvPr/>
        </p:nvSpPr>
        <p:spPr>
          <a:xfrm>
            <a:off x="7216795" y="6727269"/>
            <a:ext cx="196691" cy="230267"/>
          </a:xfrm>
          <a:prstGeom prst="rect">
            <a:avLst/>
          </a:prstGeom>
          <a:noFill/>
          <a:ln/>
        </p:spPr>
        <p:txBody>
          <a:bodyPr wrap="none" lIns="0" tIns="0" rIns="0" bIns="0" rtlCol="0" anchor="t"/>
          <a:lstStyle/>
          <a:p>
            <a:pPr marL="0" indent="0" algn="ctr">
              <a:lnSpc>
                <a:spcPts val="1800"/>
              </a:lnSpc>
              <a:buNone/>
            </a:pPr>
            <a:r>
              <a:rPr lang="en-US" sz="1800" dirty="0">
                <a:solidFill>
                  <a:srgbClr val="CAD6DE"/>
                </a:solidFill>
                <a:latin typeface="Unbounded" pitchFamily="34" charset="0"/>
                <a:ea typeface="Unbounded" pitchFamily="34" charset="-122"/>
                <a:cs typeface="Unbounded" pitchFamily="34" charset="-120"/>
              </a:rPr>
              <a:t>8</a:t>
            </a:r>
            <a:endParaRPr lang="en-US" sz="1800" dirty="0"/>
          </a:p>
        </p:txBody>
      </p:sp>
      <p:sp>
        <p:nvSpPr>
          <p:cNvPr id="42" name="Text 40"/>
          <p:cNvSpPr/>
          <p:nvPr/>
        </p:nvSpPr>
        <p:spPr>
          <a:xfrm>
            <a:off x="8212455" y="6638568"/>
            <a:ext cx="2245043" cy="239911"/>
          </a:xfrm>
          <a:prstGeom prst="rect">
            <a:avLst/>
          </a:prstGeom>
          <a:noFill/>
          <a:ln/>
        </p:spPr>
        <p:txBody>
          <a:bodyPr wrap="none" lIns="0" tIns="0" rIns="0" bIns="0" rtlCol="0" anchor="t"/>
          <a:lstStyle/>
          <a:p>
            <a:pPr marL="0" indent="0" algn="l">
              <a:lnSpc>
                <a:spcPts val="1850"/>
              </a:lnSpc>
              <a:buNone/>
            </a:pPr>
            <a:r>
              <a:rPr lang="en-US" sz="1500" dirty="0">
                <a:solidFill>
                  <a:srgbClr val="CAD6DE"/>
                </a:solidFill>
                <a:latin typeface="Unbounded" pitchFamily="34" charset="0"/>
                <a:ea typeface="Unbounded" pitchFamily="34" charset="-122"/>
                <a:cs typeface="Unbounded" pitchFamily="34" charset="-120"/>
              </a:rPr>
              <a:t>Poor Generalization</a:t>
            </a:r>
            <a:endParaRPr lang="en-US" sz="1500" dirty="0"/>
          </a:p>
        </p:txBody>
      </p:sp>
      <p:sp>
        <p:nvSpPr>
          <p:cNvPr id="43" name="Text 41"/>
          <p:cNvSpPr/>
          <p:nvPr/>
        </p:nvSpPr>
        <p:spPr>
          <a:xfrm>
            <a:off x="8212455" y="6976348"/>
            <a:ext cx="5847040" cy="521970"/>
          </a:xfrm>
          <a:prstGeom prst="rect">
            <a:avLst/>
          </a:prstGeom>
          <a:noFill/>
          <a:ln/>
        </p:spPr>
        <p:txBody>
          <a:bodyPr wrap="square" lIns="0" tIns="0" rIns="0" bIns="0" rtlCol="0" anchor="t"/>
          <a:lstStyle/>
          <a:p>
            <a:pPr marL="0" indent="0" algn="l">
              <a:lnSpc>
                <a:spcPts val="2050"/>
              </a:lnSpc>
              <a:buNone/>
            </a:pPr>
            <a:r>
              <a:rPr lang="en-US" sz="1250" dirty="0">
                <a:solidFill>
                  <a:srgbClr val="CAD6DE"/>
                </a:solidFill>
                <a:latin typeface="Cabin" pitchFamily="34" charset="0"/>
                <a:ea typeface="Cabin" pitchFamily="34" charset="-122"/>
                <a:cs typeface="Cabin" pitchFamily="34" charset="-120"/>
              </a:rPr>
              <a:t>Models may not perform well on new, unseen conditions or data types without retraining.</a:t>
            </a:r>
            <a:endParaRPr lang="en-US" sz="12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02456" y="475536"/>
            <a:ext cx="6426756" cy="506254"/>
          </a:xfrm>
          <a:prstGeom prst="rect">
            <a:avLst/>
          </a:prstGeom>
          <a:noFill/>
          <a:ln/>
        </p:spPr>
        <p:txBody>
          <a:bodyPr wrap="none" lIns="0" tIns="0" rIns="0" bIns="0" rtlCol="0" anchor="t"/>
          <a:lstStyle/>
          <a:p>
            <a:pPr marL="0" indent="0">
              <a:lnSpc>
                <a:spcPts val="3950"/>
              </a:lnSpc>
              <a:buNone/>
            </a:pPr>
            <a:r>
              <a:rPr lang="en-US" sz="3150" dirty="0">
                <a:solidFill>
                  <a:srgbClr val="FFFFFF"/>
                </a:solidFill>
                <a:latin typeface="Unbounded" pitchFamily="34" charset="0"/>
                <a:ea typeface="Unbounded" pitchFamily="34" charset="-122"/>
                <a:cs typeface="Unbounded" pitchFamily="34" charset="-120"/>
              </a:rPr>
              <a:t>Future of Object Detection</a:t>
            </a:r>
            <a:endParaRPr lang="en-US" sz="3150" dirty="0"/>
          </a:p>
        </p:txBody>
      </p:sp>
      <p:pic>
        <p:nvPicPr>
          <p:cNvPr id="3" name="Image 0" descr="preencoded.png"/>
          <p:cNvPicPr>
            <a:picLocks noChangeAspect="1"/>
          </p:cNvPicPr>
          <p:nvPr/>
        </p:nvPicPr>
        <p:blipFill>
          <a:blip r:embed="rId3"/>
          <a:stretch>
            <a:fillRect/>
          </a:stretch>
        </p:blipFill>
        <p:spPr>
          <a:xfrm>
            <a:off x="3294221" y="1325999"/>
            <a:ext cx="1329095" cy="1251228"/>
          </a:xfrm>
          <a:prstGeom prst="rect">
            <a:avLst/>
          </a:prstGeom>
        </p:spPr>
      </p:pic>
      <p:sp>
        <p:nvSpPr>
          <p:cNvPr id="4" name="Text 1"/>
          <p:cNvSpPr/>
          <p:nvPr/>
        </p:nvSpPr>
        <p:spPr>
          <a:xfrm>
            <a:off x="3908107" y="1941314"/>
            <a:ext cx="101322" cy="344210"/>
          </a:xfrm>
          <a:prstGeom prst="rect">
            <a:avLst/>
          </a:prstGeom>
          <a:noFill/>
          <a:ln/>
        </p:spPr>
        <p:txBody>
          <a:bodyPr wrap="none" lIns="0" tIns="0" rIns="0" bIns="0" rtlCol="0" anchor="t"/>
          <a:lstStyle/>
          <a:p>
            <a:pPr marL="0" indent="0" algn="ctr">
              <a:lnSpc>
                <a:spcPts val="2700"/>
              </a:lnSpc>
              <a:buNone/>
            </a:pPr>
            <a:r>
              <a:rPr lang="en-US" sz="1650" dirty="0">
                <a:solidFill>
                  <a:srgbClr val="CAD6DE"/>
                </a:solidFill>
                <a:latin typeface="Unbounded" pitchFamily="34" charset="0"/>
                <a:ea typeface="Unbounded" pitchFamily="34" charset="-122"/>
                <a:cs typeface="Unbounded" pitchFamily="34" charset="-120"/>
              </a:rPr>
              <a:t>1</a:t>
            </a:r>
            <a:endParaRPr lang="en-US" sz="1650" dirty="0"/>
          </a:p>
        </p:txBody>
      </p:sp>
      <p:sp>
        <p:nvSpPr>
          <p:cNvPr id="5" name="Text 2"/>
          <p:cNvSpPr/>
          <p:nvPr/>
        </p:nvSpPr>
        <p:spPr>
          <a:xfrm>
            <a:off x="4795361" y="1635681"/>
            <a:ext cx="2346484" cy="253127"/>
          </a:xfrm>
          <a:prstGeom prst="rect">
            <a:avLst/>
          </a:prstGeom>
          <a:noFill/>
          <a:ln/>
        </p:spPr>
        <p:txBody>
          <a:bodyPr wrap="none" lIns="0" tIns="0" rIns="0" bIns="0" rtlCol="0" anchor="t"/>
          <a:lstStyle/>
          <a:p>
            <a:pPr marL="0" indent="0" algn="l">
              <a:lnSpc>
                <a:spcPts val="1950"/>
              </a:lnSpc>
              <a:buNone/>
            </a:pPr>
            <a:r>
              <a:rPr lang="en-US" sz="1550" dirty="0">
                <a:solidFill>
                  <a:srgbClr val="CAD6DE"/>
                </a:solidFill>
                <a:latin typeface="Unbounded" pitchFamily="34" charset="0"/>
                <a:ea typeface="Unbounded" pitchFamily="34" charset="-122"/>
                <a:cs typeface="Unbounded" pitchFamily="34" charset="-120"/>
              </a:rPr>
              <a:t>Improved Accuracy</a:t>
            </a:r>
            <a:endParaRPr lang="en-US" sz="1550" dirty="0"/>
          </a:p>
        </p:txBody>
      </p:sp>
      <p:sp>
        <p:nvSpPr>
          <p:cNvPr id="6" name="Text 3"/>
          <p:cNvSpPr/>
          <p:nvPr/>
        </p:nvSpPr>
        <p:spPr>
          <a:xfrm>
            <a:off x="4795361" y="1992035"/>
            <a:ext cx="6301978" cy="275392"/>
          </a:xfrm>
          <a:prstGeom prst="rect">
            <a:avLst/>
          </a:prstGeom>
          <a:noFill/>
          <a:ln/>
        </p:spPr>
        <p:txBody>
          <a:bodyPr wrap="none" lIns="0" tIns="0" rIns="0" bIns="0" rtlCol="0" anchor="t"/>
          <a:lstStyle/>
          <a:p>
            <a:pPr marL="0" indent="0" algn="l">
              <a:lnSpc>
                <a:spcPts val="2150"/>
              </a:lnSpc>
              <a:buNone/>
            </a:pPr>
            <a:r>
              <a:rPr lang="en-US" sz="1350" dirty="0">
                <a:solidFill>
                  <a:srgbClr val="CAD6DE"/>
                </a:solidFill>
                <a:latin typeface="Cabin" pitchFamily="34" charset="0"/>
                <a:ea typeface="Cabin" pitchFamily="34" charset="-122"/>
                <a:cs typeface="Cabin" pitchFamily="34" charset="-120"/>
              </a:rPr>
              <a:t>Advancements in algorithms and models are leading to more accurate object detection.</a:t>
            </a:r>
            <a:endParaRPr lang="en-US" sz="1350" dirty="0"/>
          </a:p>
        </p:txBody>
      </p:sp>
      <p:sp>
        <p:nvSpPr>
          <p:cNvPr id="7" name="Shape 4"/>
          <p:cNvSpPr/>
          <p:nvPr/>
        </p:nvSpPr>
        <p:spPr>
          <a:xfrm>
            <a:off x="4666298" y="2589133"/>
            <a:ext cx="9318665" cy="11430"/>
          </a:xfrm>
          <a:prstGeom prst="roundRect">
            <a:avLst>
              <a:gd name="adj" fmla="val 225913"/>
            </a:avLst>
          </a:prstGeom>
          <a:solidFill>
            <a:srgbClr val="49606E"/>
          </a:solidFill>
          <a:ln/>
        </p:spPr>
      </p:sp>
      <p:pic>
        <p:nvPicPr>
          <p:cNvPr id="8" name="Image 1" descr="preencoded.png"/>
          <p:cNvPicPr>
            <a:picLocks noChangeAspect="1"/>
          </p:cNvPicPr>
          <p:nvPr/>
        </p:nvPicPr>
        <p:blipFill>
          <a:blip r:embed="rId4"/>
          <a:stretch>
            <a:fillRect/>
          </a:stretch>
        </p:blipFill>
        <p:spPr>
          <a:xfrm>
            <a:off x="2629614" y="2620208"/>
            <a:ext cx="2658189" cy="1251228"/>
          </a:xfrm>
          <a:prstGeom prst="rect">
            <a:avLst/>
          </a:prstGeom>
        </p:spPr>
      </p:pic>
      <p:sp>
        <p:nvSpPr>
          <p:cNvPr id="9" name="Text 5"/>
          <p:cNvSpPr/>
          <p:nvPr/>
        </p:nvSpPr>
        <p:spPr>
          <a:xfrm>
            <a:off x="3873818" y="3073718"/>
            <a:ext cx="169664" cy="344210"/>
          </a:xfrm>
          <a:prstGeom prst="rect">
            <a:avLst/>
          </a:prstGeom>
          <a:noFill/>
          <a:ln/>
        </p:spPr>
        <p:txBody>
          <a:bodyPr wrap="none" lIns="0" tIns="0" rIns="0" bIns="0" rtlCol="0" anchor="t"/>
          <a:lstStyle/>
          <a:p>
            <a:pPr marL="0" indent="0" algn="ctr">
              <a:lnSpc>
                <a:spcPts val="2700"/>
              </a:lnSpc>
              <a:buNone/>
            </a:pPr>
            <a:r>
              <a:rPr lang="en-US" sz="1650" dirty="0">
                <a:solidFill>
                  <a:srgbClr val="CAD6DE"/>
                </a:solidFill>
                <a:latin typeface="Unbounded" pitchFamily="34" charset="0"/>
                <a:ea typeface="Unbounded" pitchFamily="34" charset="-122"/>
                <a:cs typeface="Unbounded" pitchFamily="34" charset="-120"/>
              </a:rPr>
              <a:t>2</a:t>
            </a:r>
            <a:endParaRPr lang="en-US" sz="1650" dirty="0"/>
          </a:p>
        </p:txBody>
      </p:sp>
      <p:sp>
        <p:nvSpPr>
          <p:cNvPr id="10" name="Text 6"/>
          <p:cNvSpPr/>
          <p:nvPr/>
        </p:nvSpPr>
        <p:spPr>
          <a:xfrm>
            <a:off x="5459849" y="2929890"/>
            <a:ext cx="2711648" cy="253127"/>
          </a:xfrm>
          <a:prstGeom prst="rect">
            <a:avLst/>
          </a:prstGeom>
          <a:noFill/>
          <a:ln/>
        </p:spPr>
        <p:txBody>
          <a:bodyPr wrap="none" lIns="0" tIns="0" rIns="0" bIns="0" rtlCol="0" anchor="t"/>
          <a:lstStyle/>
          <a:p>
            <a:pPr marL="0" indent="0" algn="l">
              <a:lnSpc>
                <a:spcPts val="1950"/>
              </a:lnSpc>
              <a:buNone/>
            </a:pPr>
            <a:r>
              <a:rPr lang="en-US" sz="1550" dirty="0">
                <a:solidFill>
                  <a:srgbClr val="CAD6DE"/>
                </a:solidFill>
                <a:latin typeface="Unbounded" pitchFamily="34" charset="0"/>
                <a:ea typeface="Unbounded" pitchFamily="34" charset="-122"/>
                <a:cs typeface="Unbounded" pitchFamily="34" charset="-120"/>
              </a:rPr>
              <a:t>Enhanced Robustness</a:t>
            </a:r>
            <a:endParaRPr lang="en-US" sz="1550" dirty="0"/>
          </a:p>
        </p:txBody>
      </p:sp>
      <p:sp>
        <p:nvSpPr>
          <p:cNvPr id="11" name="Text 7"/>
          <p:cNvSpPr/>
          <p:nvPr/>
        </p:nvSpPr>
        <p:spPr>
          <a:xfrm>
            <a:off x="5459849" y="3286244"/>
            <a:ext cx="6989802" cy="275392"/>
          </a:xfrm>
          <a:prstGeom prst="rect">
            <a:avLst/>
          </a:prstGeom>
          <a:noFill/>
          <a:ln/>
        </p:spPr>
        <p:txBody>
          <a:bodyPr wrap="none" lIns="0" tIns="0" rIns="0" bIns="0" rtlCol="0" anchor="t"/>
          <a:lstStyle/>
          <a:p>
            <a:pPr marL="0" indent="0" algn="l">
              <a:lnSpc>
                <a:spcPts val="2150"/>
              </a:lnSpc>
              <a:buNone/>
            </a:pPr>
            <a:r>
              <a:rPr lang="en-US" sz="1350" dirty="0">
                <a:solidFill>
                  <a:srgbClr val="CAD6DE"/>
                </a:solidFill>
                <a:latin typeface="Cabin" pitchFamily="34" charset="0"/>
                <a:ea typeface="Cabin" pitchFamily="34" charset="-122"/>
                <a:cs typeface="Cabin" pitchFamily="34" charset="-120"/>
              </a:rPr>
              <a:t>Efforts are being made to develop models less susceptible to environmental variations and noise.</a:t>
            </a:r>
            <a:endParaRPr lang="en-US" sz="1350" dirty="0"/>
          </a:p>
        </p:txBody>
      </p:sp>
      <p:sp>
        <p:nvSpPr>
          <p:cNvPr id="12" name="Shape 8"/>
          <p:cNvSpPr/>
          <p:nvPr/>
        </p:nvSpPr>
        <p:spPr>
          <a:xfrm>
            <a:off x="5330785" y="3883343"/>
            <a:ext cx="8654177" cy="11430"/>
          </a:xfrm>
          <a:prstGeom prst="roundRect">
            <a:avLst>
              <a:gd name="adj" fmla="val 225913"/>
            </a:avLst>
          </a:prstGeom>
          <a:solidFill>
            <a:srgbClr val="49606E"/>
          </a:solidFill>
          <a:ln/>
        </p:spPr>
      </p:sp>
      <p:pic>
        <p:nvPicPr>
          <p:cNvPr id="13" name="Image 2" descr="preencoded.png"/>
          <p:cNvPicPr>
            <a:picLocks noChangeAspect="1"/>
          </p:cNvPicPr>
          <p:nvPr/>
        </p:nvPicPr>
        <p:blipFill>
          <a:blip r:embed="rId5"/>
          <a:stretch>
            <a:fillRect/>
          </a:stretch>
        </p:blipFill>
        <p:spPr>
          <a:xfrm>
            <a:off x="1965127" y="3914418"/>
            <a:ext cx="3987284" cy="1251228"/>
          </a:xfrm>
          <a:prstGeom prst="rect">
            <a:avLst/>
          </a:prstGeom>
        </p:spPr>
      </p:pic>
      <p:sp>
        <p:nvSpPr>
          <p:cNvPr id="14" name="Text 9"/>
          <p:cNvSpPr/>
          <p:nvPr/>
        </p:nvSpPr>
        <p:spPr>
          <a:xfrm>
            <a:off x="3872151" y="4367927"/>
            <a:ext cx="172998" cy="344210"/>
          </a:xfrm>
          <a:prstGeom prst="rect">
            <a:avLst/>
          </a:prstGeom>
          <a:noFill/>
          <a:ln/>
        </p:spPr>
        <p:txBody>
          <a:bodyPr wrap="none" lIns="0" tIns="0" rIns="0" bIns="0" rtlCol="0" anchor="t"/>
          <a:lstStyle/>
          <a:p>
            <a:pPr marL="0" indent="0" algn="ctr">
              <a:lnSpc>
                <a:spcPts val="2700"/>
              </a:lnSpc>
              <a:buNone/>
            </a:pPr>
            <a:r>
              <a:rPr lang="en-US" sz="1650" dirty="0">
                <a:solidFill>
                  <a:srgbClr val="CAD6DE"/>
                </a:solidFill>
                <a:latin typeface="Unbounded" pitchFamily="34" charset="0"/>
                <a:ea typeface="Unbounded" pitchFamily="34" charset="-122"/>
                <a:cs typeface="Unbounded" pitchFamily="34" charset="-120"/>
              </a:rPr>
              <a:t>3</a:t>
            </a:r>
            <a:endParaRPr lang="en-US" sz="1650" dirty="0"/>
          </a:p>
        </p:txBody>
      </p:sp>
      <p:sp>
        <p:nvSpPr>
          <p:cNvPr id="15" name="Text 10"/>
          <p:cNvSpPr/>
          <p:nvPr/>
        </p:nvSpPr>
        <p:spPr>
          <a:xfrm>
            <a:off x="6124456" y="4224099"/>
            <a:ext cx="2774990" cy="253127"/>
          </a:xfrm>
          <a:prstGeom prst="rect">
            <a:avLst/>
          </a:prstGeom>
          <a:noFill/>
          <a:ln/>
        </p:spPr>
        <p:txBody>
          <a:bodyPr wrap="none" lIns="0" tIns="0" rIns="0" bIns="0" rtlCol="0" anchor="t"/>
          <a:lstStyle/>
          <a:p>
            <a:pPr marL="0" indent="0" algn="l">
              <a:lnSpc>
                <a:spcPts val="1950"/>
              </a:lnSpc>
              <a:buNone/>
            </a:pPr>
            <a:r>
              <a:rPr lang="en-US" sz="1550" dirty="0">
                <a:solidFill>
                  <a:srgbClr val="CAD6DE"/>
                </a:solidFill>
                <a:latin typeface="Unbounded" pitchFamily="34" charset="0"/>
                <a:ea typeface="Unbounded" pitchFamily="34" charset="-122"/>
                <a:cs typeface="Unbounded" pitchFamily="34" charset="-120"/>
              </a:rPr>
              <a:t>Real-time Performance</a:t>
            </a:r>
            <a:endParaRPr lang="en-US" sz="1550" dirty="0"/>
          </a:p>
        </p:txBody>
      </p:sp>
      <p:sp>
        <p:nvSpPr>
          <p:cNvPr id="16" name="Text 11"/>
          <p:cNvSpPr/>
          <p:nvPr/>
        </p:nvSpPr>
        <p:spPr>
          <a:xfrm>
            <a:off x="6124456" y="4580453"/>
            <a:ext cx="6610945" cy="275392"/>
          </a:xfrm>
          <a:prstGeom prst="rect">
            <a:avLst/>
          </a:prstGeom>
          <a:noFill/>
          <a:ln/>
        </p:spPr>
        <p:txBody>
          <a:bodyPr wrap="none" lIns="0" tIns="0" rIns="0" bIns="0" rtlCol="0" anchor="t"/>
          <a:lstStyle/>
          <a:p>
            <a:pPr marL="0" indent="0" algn="l">
              <a:lnSpc>
                <a:spcPts val="2150"/>
              </a:lnSpc>
              <a:buNone/>
            </a:pPr>
            <a:r>
              <a:rPr lang="en-US" sz="1350" dirty="0">
                <a:solidFill>
                  <a:srgbClr val="CAD6DE"/>
                </a:solidFill>
                <a:latin typeface="Cabin" pitchFamily="34" charset="0"/>
                <a:ea typeface="Cabin" pitchFamily="34" charset="-122"/>
                <a:cs typeface="Cabin" pitchFamily="34" charset="-120"/>
              </a:rPr>
              <a:t>Research focuses on developing real-time models that can handle complex tasks efficiently.</a:t>
            </a:r>
            <a:endParaRPr lang="en-US" sz="1350" dirty="0"/>
          </a:p>
        </p:txBody>
      </p:sp>
      <p:sp>
        <p:nvSpPr>
          <p:cNvPr id="17" name="Shape 12"/>
          <p:cNvSpPr/>
          <p:nvPr/>
        </p:nvSpPr>
        <p:spPr>
          <a:xfrm>
            <a:off x="5995392" y="5177552"/>
            <a:ext cx="7989570" cy="11430"/>
          </a:xfrm>
          <a:prstGeom prst="roundRect">
            <a:avLst>
              <a:gd name="adj" fmla="val 225913"/>
            </a:avLst>
          </a:prstGeom>
          <a:solidFill>
            <a:srgbClr val="49606E"/>
          </a:solidFill>
          <a:ln/>
        </p:spPr>
      </p:sp>
      <p:pic>
        <p:nvPicPr>
          <p:cNvPr id="18" name="Image 3" descr="preencoded.png"/>
          <p:cNvPicPr>
            <a:picLocks noChangeAspect="1"/>
          </p:cNvPicPr>
          <p:nvPr/>
        </p:nvPicPr>
        <p:blipFill>
          <a:blip r:embed="rId6"/>
          <a:stretch>
            <a:fillRect/>
          </a:stretch>
        </p:blipFill>
        <p:spPr>
          <a:xfrm>
            <a:off x="1300520" y="5208627"/>
            <a:ext cx="5316379" cy="1251228"/>
          </a:xfrm>
          <a:prstGeom prst="rect">
            <a:avLst/>
          </a:prstGeom>
        </p:spPr>
      </p:pic>
      <p:sp>
        <p:nvSpPr>
          <p:cNvPr id="19" name="Text 13"/>
          <p:cNvSpPr/>
          <p:nvPr/>
        </p:nvSpPr>
        <p:spPr>
          <a:xfrm>
            <a:off x="3872270" y="5662136"/>
            <a:ext cx="172760" cy="344210"/>
          </a:xfrm>
          <a:prstGeom prst="rect">
            <a:avLst/>
          </a:prstGeom>
          <a:noFill/>
          <a:ln/>
        </p:spPr>
        <p:txBody>
          <a:bodyPr wrap="none" lIns="0" tIns="0" rIns="0" bIns="0" rtlCol="0" anchor="t"/>
          <a:lstStyle/>
          <a:p>
            <a:pPr marL="0" indent="0" algn="ctr">
              <a:lnSpc>
                <a:spcPts val="2700"/>
              </a:lnSpc>
              <a:buNone/>
            </a:pPr>
            <a:r>
              <a:rPr lang="en-US" sz="1650" dirty="0">
                <a:solidFill>
                  <a:srgbClr val="CAD6DE"/>
                </a:solidFill>
                <a:latin typeface="Unbounded" pitchFamily="34" charset="0"/>
                <a:ea typeface="Unbounded" pitchFamily="34" charset="-122"/>
                <a:cs typeface="Unbounded" pitchFamily="34" charset="-120"/>
              </a:rPr>
              <a:t>4</a:t>
            </a:r>
            <a:endParaRPr lang="en-US" sz="1650" dirty="0"/>
          </a:p>
        </p:txBody>
      </p:sp>
      <p:sp>
        <p:nvSpPr>
          <p:cNvPr id="20" name="Text 14"/>
          <p:cNvSpPr/>
          <p:nvPr/>
        </p:nvSpPr>
        <p:spPr>
          <a:xfrm>
            <a:off x="6788944" y="5380673"/>
            <a:ext cx="2460069" cy="253127"/>
          </a:xfrm>
          <a:prstGeom prst="rect">
            <a:avLst/>
          </a:prstGeom>
          <a:noFill/>
          <a:ln/>
        </p:spPr>
        <p:txBody>
          <a:bodyPr wrap="none" lIns="0" tIns="0" rIns="0" bIns="0" rtlCol="0" anchor="t"/>
          <a:lstStyle/>
          <a:p>
            <a:pPr marL="0" indent="0" algn="l">
              <a:lnSpc>
                <a:spcPts val="1950"/>
              </a:lnSpc>
              <a:buNone/>
            </a:pPr>
            <a:r>
              <a:rPr lang="en-US" sz="1550" dirty="0">
                <a:solidFill>
                  <a:srgbClr val="CAD6DE"/>
                </a:solidFill>
                <a:latin typeface="Unbounded" pitchFamily="34" charset="0"/>
                <a:ea typeface="Unbounded" pitchFamily="34" charset="-122"/>
                <a:cs typeface="Unbounded" pitchFamily="34" charset="-120"/>
              </a:rPr>
              <a:t>Increased Efficiency</a:t>
            </a:r>
            <a:endParaRPr lang="en-US" sz="1550" dirty="0"/>
          </a:p>
        </p:txBody>
      </p:sp>
      <p:sp>
        <p:nvSpPr>
          <p:cNvPr id="21" name="Text 15"/>
          <p:cNvSpPr/>
          <p:nvPr/>
        </p:nvSpPr>
        <p:spPr>
          <a:xfrm>
            <a:off x="6788944" y="5737027"/>
            <a:ext cx="7066955" cy="550783"/>
          </a:xfrm>
          <a:prstGeom prst="rect">
            <a:avLst/>
          </a:prstGeom>
          <a:noFill/>
          <a:ln/>
        </p:spPr>
        <p:txBody>
          <a:bodyPr wrap="square" lIns="0" tIns="0" rIns="0" bIns="0" rtlCol="0" anchor="t"/>
          <a:lstStyle/>
          <a:p>
            <a:pPr marL="0" indent="0" algn="l">
              <a:lnSpc>
                <a:spcPts val="2150"/>
              </a:lnSpc>
              <a:buNone/>
            </a:pPr>
            <a:r>
              <a:rPr lang="en-US" sz="1350" dirty="0">
                <a:solidFill>
                  <a:srgbClr val="CAD6DE"/>
                </a:solidFill>
                <a:latin typeface="Cabin" pitchFamily="34" charset="0"/>
                <a:ea typeface="Cabin" pitchFamily="34" charset="-122"/>
                <a:cs typeface="Cabin" pitchFamily="34" charset="-120"/>
              </a:rPr>
              <a:t>Researchers are exploring more efficient training and inference techniques to reduce computational costs.</a:t>
            </a:r>
            <a:endParaRPr lang="en-US" sz="1350" dirty="0"/>
          </a:p>
        </p:txBody>
      </p:sp>
      <p:sp>
        <p:nvSpPr>
          <p:cNvPr id="22" name="Shape 16"/>
          <p:cNvSpPr/>
          <p:nvPr/>
        </p:nvSpPr>
        <p:spPr>
          <a:xfrm>
            <a:off x="6659880" y="6471761"/>
            <a:ext cx="7325082" cy="11430"/>
          </a:xfrm>
          <a:prstGeom prst="roundRect">
            <a:avLst>
              <a:gd name="adj" fmla="val 225913"/>
            </a:avLst>
          </a:prstGeom>
          <a:solidFill>
            <a:srgbClr val="49606E"/>
          </a:solidFill>
          <a:ln/>
        </p:spPr>
      </p:sp>
      <p:pic>
        <p:nvPicPr>
          <p:cNvPr id="23" name="Image 4" descr="preencoded.png"/>
          <p:cNvPicPr>
            <a:picLocks noChangeAspect="1"/>
          </p:cNvPicPr>
          <p:nvPr/>
        </p:nvPicPr>
        <p:blipFill>
          <a:blip r:embed="rId7"/>
          <a:stretch>
            <a:fillRect/>
          </a:stretch>
        </p:blipFill>
        <p:spPr>
          <a:xfrm>
            <a:off x="635913" y="6502837"/>
            <a:ext cx="6645593" cy="1251228"/>
          </a:xfrm>
          <a:prstGeom prst="rect">
            <a:avLst/>
          </a:prstGeom>
        </p:spPr>
      </p:pic>
      <p:sp>
        <p:nvSpPr>
          <p:cNvPr id="24" name="Text 17"/>
          <p:cNvSpPr/>
          <p:nvPr/>
        </p:nvSpPr>
        <p:spPr>
          <a:xfrm>
            <a:off x="3875246" y="6956346"/>
            <a:ext cx="166688" cy="344210"/>
          </a:xfrm>
          <a:prstGeom prst="rect">
            <a:avLst/>
          </a:prstGeom>
          <a:noFill/>
          <a:ln/>
        </p:spPr>
        <p:txBody>
          <a:bodyPr wrap="none" lIns="0" tIns="0" rIns="0" bIns="0" rtlCol="0" anchor="t"/>
          <a:lstStyle/>
          <a:p>
            <a:pPr marL="0" indent="0" algn="ctr">
              <a:lnSpc>
                <a:spcPts val="2700"/>
              </a:lnSpc>
              <a:buNone/>
            </a:pPr>
            <a:r>
              <a:rPr lang="en-US" sz="1650" dirty="0">
                <a:solidFill>
                  <a:srgbClr val="CAD6DE"/>
                </a:solidFill>
                <a:latin typeface="Unbounded" pitchFamily="34" charset="0"/>
                <a:ea typeface="Unbounded" pitchFamily="34" charset="-122"/>
                <a:cs typeface="Unbounded" pitchFamily="34" charset="-120"/>
              </a:rPr>
              <a:t>5</a:t>
            </a:r>
            <a:endParaRPr lang="en-US" sz="1650" dirty="0"/>
          </a:p>
        </p:txBody>
      </p:sp>
      <p:sp>
        <p:nvSpPr>
          <p:cNvPr id="25" name="Text 18"/>
          <p:cNvSpPr/>
          <p:nvPr/>
        </p:nvSpPr>
        <p:spPr>
          <a:xfrm>
            <a:off x="7453551" y="6674882"/>
            <a:ext cx="2292072" cy="253127"/>
          </a:xfrm>
          <a:prstGeom prst="rect">
            <a:avLst/>
          </a:prstGeom>
          <a:noFill/>
          <a:ln/>
        </p:spPr>
        <p:txBody>
          <a:bodyPr wrap="none" lIns="0" tIns="0" rIns="0" bIns="0" rtlCol="0" anchor="t"/>
          <a:lstStyle/>
          <a:p>
            <a:pPr marL="0" indent="0" algn="l">
              <a:lnSpc>
                <a:spcPts val="1950"/>
              </a:lnSpc>
              <a:buNone/>
            </a:pPr>
            <a:r>
              <a:rPr lang="en-US" sz="1550" dirty="0">
                <a:solidFill>
                  <a:srgbClr val="CAD6DE"/>
                </a:solidFill>
                <a:latin typeface="Unbounded" pitchFamily="34" charset="0"/>
                <a:ea typeface="Unbounded" pitchFamily="34" charset="-122"/>
                <a:cs typeface="Unbounded" pitchFamily="34" charset="-120"/>
              </a:rPr>
              <a:t>Wider Applications</a:t>
            </a:r>
            <a:endParaRPr lang="en-US" sz="1550" dirty="0"/>
          </a:p>
        </p:txBody>
      </p:sp>
      <p:sp>
        <p:nvSpPr>
          <p:cNvPr id="26" name="Text 19"/>
          <p:cNvSpPr/>
          <p:nvPr/>
        </p:nvSpPr>
        <p:spPr>
          <a:xfrm>
            <a:off x="7453551" y="7031236"/>
            <a:ext cx="6402348" cy="550783"/>
          </a:xfrm>
          <a:prstGeom prst="rect">
            <a:avLst/>
          </a:prstGeom>
          <a:noFill/>
          <a:ln/>
        </p:spPr>
        <p:txBody>
          <a:bodyPr wrap="square" lIns="0" tIns="0" rIns="0" bIns="0" rtlCol="0" anchor="t"/>
          <a:lstStyle/>
          <a:p>
            <a:pPr marL="0" indent="0" algn="l">
              <a:lnSpc>
                <a:spcPts val="2150"/>
              </a:lnSpc>
              <a:buNone/>
            </a:pPr>
            <a:r>
              <a:rPr lang="en-US" sz="1350" dirty="0">
                <a:solidFill>
                  <a:srgbClr val="CAD6DE"/>
                </a:solidFill>
                <a:latin typeface="Cabin" pitchFamily="34" charset="0"/>
                <a:ea typeface="Cabin" pitchFamily="34" charset="-122"/>
                <a:cs typeface="Cabin" pitchFamily="34" charset="-120"/>
              </a:rPr>
              <a:t>Object detection is expected to play a significant role in a wide range of industries and applications in the future.</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7230" y="672703"/>
            <a:ext cx="7604522" cy="585907"/>
          </a:xfrm>
          <a:prstGeom prst="rect">
            <a:avLst/>
          </a:prstGeom>
          <a:noFill/>
          <a:ln/>
        </p:spPr>
        <p:txBody>
          <a:bodyPr wrap="none" lIns="0" tIns="0" rIns="0" bIns="0" rtlCol="0" anchor="t"/>
          <a:lstStyle/>
          <a:p>
            <a:pPr marL="0" indent="0">
              <a:lnSpc>
                <a:spcPts val="4600"/>
              </a:lnSpc>
              <a:buNone/>
            </a:pPr>
            <a:r>
              <a:rPr lang="en-US" sz="3650" dirty="0">
                <a:solidFill>
                  <a:srgbClr val="FFFFFF"/>
                </a:solidFill>
                <a:latin typeface="Unbounded" pitchFamily="34" charset="0"/>
                <a:ea typeface="Unbounded" pitchFamily="34" charset="-122"/>
                <a:cs typeface="Unbounded" pitchFamily="34" charset="-120"/>
              </a:rPr>
              <a:t>Impact of Object Detection</a:t>
            </a:r>
            <a:endParaRPr lang="en-US" sz="3650" dirty="0"/>
          </a:p>
        </p:txBody>
      </p:sp>
      <p:pic>
        <p:nvPicPr>
          <p:cNvPr id="4" name="Image 1" descr="preencoded.png"/>
          <p:cNvPicPr>
            <a:picLocks noChangeAspect="1"/>
          </p:cNvPicPr>
          <p:nvPr/>
        </p:nvPicPr>
        <p:blipFill>
          <a:blip r:embed="rId4"/>
          <a:stretch>
            <a:fillRect/>
          </a:stretch>
        </p:blipFill>
        <p:spPr>
          <a:xfrm>
            <a:off x="697230" y="1557457"/>
            <a:ext cx="496014" cy="496014"/>
          </a:xfrm>
          <a:prstGeom prst="rect">
            <a:avLst/>
          </a:prstGeom>
        </p:spPr>
      </p:pic>
      <p:sp>
        <p:nvSpPr>
          <p:cNvPr id="5" name="Text 1"/>
          <p:cNvSpPr/>
          <p:nvPr/>
        </p:nvSpPr>
        <p:spPr>
          <a:xfrm>
            <a:off x="697230" y="2252663"/>
            <a:ext cx="2343864" cy="293013"/>
          </a:xfrm>
          <a:prstGeom prst="rect">
            <a:avLst/>
          </a:prstGeom>
          <a:noFill/>
          <a:ln/>
        </p:spPr>
        <p:txBody>
          <a:bodyPr wrap="none" lIns="0" tIns="0" rIns="0" bIns="0" rtlCol="0" anchor="t"/>
          <a:lstStyle/>
          <a:p>
            <a:pPr marL="0" indent="0" algn="l">
              <a:lnSpc>
                <a:spcPts val="2300"/>
              </a:lnSpc>
              <a:buNone/>
            </a:pPr>
            <a:r>
              <a:rPr lang="en-US" sz="1800" dirty="0">
                <a:solidFill>
                  <a:srgbClr val="CAD6DE"/>
                </a:solidFill>
                <a:latin typeface="Unbounded" pitchFamily="34" charset="0"/>
                <a:ea typeface="Unbounded" pitchFamily="34" charset="-122"/>
                <a:cs typeface="Unbounded" pitchFamily="34" charset="-120"/>
              </a:rPr>
              <a:t>Transportation</a:t>
            </a:r>
            <a:endParaRPr lang="en-US" sz="1800" dirty="0"/>
          </a:p>
        </p:txBody>
      </p:sp>
      <p:sp>
        <p:nvSpPr>
          <p:cNvPr id="6" name="Text 2"/>
          <p:cNvSpPr/>
          <p:nvPr/>
        </p:nvSpPr>
        <p:spPr>
          <a:xfrm>
            <a:off x="697230" y="2665214"/>
            <a:ext cx="2383869" cy="1274445"/>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Object detection enables self-driving cars and improved traffic management.</a:t>
            </a:r>
            <a:endParaRPr lang="en-US" sz="1550" dirty="0"/>
          </a:p>
        </p:txBody>
      </p:sp>
      <p:pic>
        <p:nvPicPr>
          <p:cNvPr id="7" name="Image 2" descr="preencoded.png"/>
          <p:cNvPicPr>
            <a:picLocks noChangeAspect="1"/>
          </p:cNvPicPr>
          <p:nvPr/>
        </p:nvPicPr>
        <p:blipFill>
          <a:blip r:embed="rId5"/>
          <a:stretch>
            <a:fillRect/>
          </a:stretch>
        </p:blipFill>
        <p:spPr>
          <a:xfrm>
            <a:off x="3379946" y="1557457"/>
            <a:ext cx="496014" cy="496014"/>
          </a:xfrm>
          <a:prstGeom prst="rect">
            <a:avLst/>
          </a:prstGeom>
        </p:spPr>
      </p:pic>
      <p:sp>
        <p:nvSpPr>
          <p:cNvPr id="8" name="Text 3"/>
          <p:cNvSpPr/>
          <p:nvPr/>
        </p:nvSpPr>
        <p:spPr>
          <a:xfrm>
            <a:off x="3379946" y="2252663"/>
            <a:ext cx="2343864" cy="293013"/>
          </a:xfrm>
          <a:prstGeom prst="rect">
            <a:avLst/>
          </a:prstGeom>
          <a:noFill/>
          <a:ln/>
        </p:spPr>
        <p:txBody>
          <a:bodyPr wrap="none" lIns="0" tIns="0" rIns="0" bIns="0" rtlCol="0" anchor="t"/>
          <a:lstStyle/>
          <a:p>
            <a:pPr marL="0" indent="0" algn="l">
              <a:lnSpc>
                <a:spcPts val="2300"/>
              </a:lnSpc>
              <a:buNone/>
            </a:pPr>
            <a:r>
              <a:rPr lang="en-US" sz="1800" dirty="0">
                <a:solidFill>
                  <a:srgbClr val="CAD6DE"/>
                </a:solidFill>
                <a:latin typeface="Unbounded" pitchFamily="34" charset="0"/>
                <a:ea typeface="Unbounded" pitchFamily="34" charset="-122"/>
                <a:cs typeface="Unbounded" pitchFamily="34" charset="-120"/>
              </a:rPr>
              <a:t>Security</a:t>
            </a:r>
            <a:endParaRPr lang="en-US" sz="1800" dirty="0"/>
          </a:p>
        </p:txBody>
      </p:sp>
      <p:sp>
        <p:nvSpPr>
          <p:cNvPr id="9" name="Text 4"/>
          <p:cNvSpPr/>
          <p:nvPr/>
        </p:nvSpPr>
        <p:spPr>
          <a:xfrm>
            <a:off x="3379946" y="2665214"/>
            <a:ext cx="2383988" cy="1274445"/>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It enhances security systems and surveillance capabilities, helping to prevent crime.</a:t>
            </a:r>
            <a:endParaRPr lang="en-US" sz="1550" dirty="0"/>
          </a:p>
        </p:txBody>
      </p:sp>
      <p:pic>
        <p:nvPicPr>
          <p:cNvPr id="10" name="Image 3" descr="preencoded.png"/>
          <p:cNvPicPr>
            <a:picLocks noChangeAspect="1"/>
          </p:cNvPicPr>
          <p:nvPr/>
        </p:nvPicPr>
        <p:blipFill>
          <a:blip r:embed="rId6"/>
          <a:stretch>
            <a:fillRect/>
          </a:stretch>
        </p:blipFill>
        <p:spPr>
          <a:xfrm>
            <a:off x="6062782" y="1557457"/>
            <a:ext cx="496014" cy="496014"/>
          </a:xfrm>
          <a:prstGeom prst="rect">
            <a:avLst/>
          </a:prstGeom>
        </p:spPr>
      </p:pic>
      <p:sp>
        <p:nvSpPr>
          <p:cNvPr id="11" name="Text 5"/>
          <p:cNvSpPr/>
          <p:nvPr/>
        </p:nvSpPr>
        <p:spPr>
          <a:xfrm>
            <a:off x="6062782" y="2252663"/>
            <a:ext cx="2343864" cy="293013"/>
          </a:xfrm>
          <a:prstGeom prst="rect">
            <a:avLst/>
          </a:prstGeom>
          <a:noFill/>
          <a:ln/>
        </p:spPr>
        <p:txBody>
          <a:bodyPr wrap="none" lIns="0" tIns="0" rIns="0" bIns="0" rtlCol="0" anchor="t"/>
          <a:lstStyle/>
          <a:p>
            <a:pPr marL="0" indent="0" algn="l">
              <a:lnSpc>
                <a:spcPts val="2300"/>
              </a:lnSpc>
              <a:buNone/>
            </a:pPr>
            <a:r>
              <a:rPr lang="en-US" sz="1800" dirty="0">
                <a:solidFill>
                  <a:srgbClr val="CAD6DE"/>
                </a:solidFill>
                <a:latin typeface="Unbounded" pitchFamily="34" charset="0"/>
                <a:ea typeface="Unbounded" pitchFamily="34" charset="-122"/>
                <a:cs typeface="Unbounded" pitchFamily="34" charset="-120"/>
              </a:rPr>
              <a:t>Retail</a:t>
            </a:r>
            <a:endParaRPr lang="en-US" sz="1800" dirty="0"/>
          </a:p>
        </p:txBody>
      </p:sp>
      <p:sp>
        <p:nvSpPr>
          <p:cNvPr id="12" name="Text 6"/>
          <p:cNvSpPr/>
          <p:nvPr/>
        </p:nvSpPr>
        <p:spPr>
          <a:xfrm>
            <a:off x="6062782" y="2665214"/>
            <a:ext cx="2383988" cy="1911668"/>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Object detection revolutionizes retail by optimizing inventory management and understanding customer behavior.</a:t>
            </a:r>
            <a:endParaRPr lang="en-US" sz="1550" dirty="0"/>
          </a:p>
        </p:txBody>
      </p:sp>
      <p:pic>
        <p:nvPicPr>
          <p:cNvPr id="13" name="Image 4" descr="preencoded.png"/>
          <p:cNvPicPr>
            <a:picLocks noChangeAspect="1"/>
          </p:cNvPicPr>
          <p:nvPr/>
        </p:nvPicPr>
        <p:blipFill>
          <a:blip r:embed="rId7"/>
          <a:stretch>
            <a:fillRect/>
          </a:stretch>
        </p:blipFill>
        <p:spPr>
          <a:xfrm>
            <a:off x="697230" y="5174575"/>
            <a:ext cx="496014" cy="496014"/>
          </a:xfrm>
          <a:prstGeom prst="rect">
            <a:avLst/>
          </a:prstGeom>
        </p:spPr>
      </p:pic>
      <p:sp>
        <p:nvSpPr>
          <p:cNvPr id="14" name="Text 7"/>
          <p:cNvSpPr/>
          <p:nvPr/>
        </p:nvSpPr>
        <p:spPr>
          <a:xfrm>
            <a:off x="697230" y="5869781"/>
            <a:ext cx="2343864" cy="293013"/>
          </a:xfrm>
          <a:prstGeom prst="rect">
            <a:avLst/>
          </a:prstGeom>
          <a:noFill/>
          <a:ln/>
        </p:spPr>
        <p:txBody>
          <a:bodyPr wrap="none" lIns="0" tIns="0" rIns="0" bIns="0" rtlCol="0" anchor="t"/>
          <a:lstStyle/>
          <a:p>
            <a:pPr marL="0" indent="0" algn="l">
              <a:lnSpc>
                <a:spcPts val="2300"/>
              </a:lnSpc>
              <a:buNone/>
            </a:pPr>
            <a:r>
              <a:rPr lang="en-US" sz="1800" dirty="0">
                <a:solidFill>
                  <a:srgbClr val="CAD6DE"/>
                </a:solidFill>
                <a:latin typeface="Unbounded" pitchFamily="34" charset="0"/>
                <a:ea typeface="Unbounded" pitchFamily="34" charset="-122"/>
                <a:cs typeface="Unbounded" pitchFamily="34" charset="-120"/>
              </a:rPr>
              <a:t>Healthcare</a:t>
            </a:r>
            <a:endParaRPr lang="en-US" sz="1800" dirty="0"/>
          </a:p>
        </p:txBody>
      </p:sp>
      <p:sp>
        <p:nvSpPr>
          <p:cNvPr id="15" name="Text 8"/>
          <p:cNvSpPr/>
          <p:nvPr/>
        </p:nvSpPr>
        <p:spPr>
          <a:xfrm>
            <a:off x="697230" y="6282333"/>
            <a:ext cx="2383869" cy="1274445"/>
          </a:xfrm>
          <a:prstGeom prst="rect">
            <a:avLst/>
          </a:prstGeom>
          <a:noFill/>
          <a:ln/>
        </p:spPr>
        <p:txBody>
          <a:bodyPr wrap="square" lIns="0" tIns="0" rIns="0" bIns="0" rtlCol="0" anchor="t"/>
          <a:lstStyle/>
          <a:p>
            <a:pPr marL="0" indent="0" algn="l">
              <a:lnSpc>
                <a:spcPts val="2500"/>
              </a:lnSpc>
              <a:buNone/>
            </a:pPr>
            <a:r>
              <a:rPr lang="en-US" sz="1550" dirty="0">
                <a:solidFill>
                  <a:srgbClr val="CAD6DE"/>
                </a:solidFill>
                <a:latin typeface="Cabin" pitchFamily="34" charset="0"/>
                <a:ea typeface="Cabin" pitchFamily="34" charset="-122"/>
                <a:cs typeface="Cabin" pitchFamily="34" charset="-120"/>
              </a:rPr>
              <a:t>It assists in medical diagnosis, enabling faster and more accurate detection of diseases.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23912"/>
          </a:xfrm>
          <a:prstGeom prst="rect">
            <a:avLst/>
          </a:prstGeom>
        </p:spPr>
      </p:pic>
      <p:sp>
        <p:nvSpPr>
          <p:cNvPr id="3" name="Text 0"/>
          <p:cNvSpPr/>
          <p:nvPr/>
        </p:nvSpPr>
        <p:spPr>
          <a:xfrm>
            <a:off x="762595" y="3323153"/>
            <a:ext cx="8215432" cy="640794"/>
          </a:xfrm>
          <a:prstGeom prst="rect">
            <a:avLst/>
          </a:prstGeom>
          <a:noFill/>
          <a:ln/>
        </p:spPr>
        <p:txBody>
          <a:bodyPr wrap="none" lIns="0" tIns="0" rIns="0" bIns="0" rtlCol="0" anchor="t"/>
          <a:lstStyle/>
          <a:p>
            <a:pPr marL="0" indent="0">
              <a:lnSpc>
                <a:spcPts val="5000"/>
              </a:lnSpc>
              <a:buNone/>
            </a:pPr>
            <a:r>
              <a:rPr lang="en-US" sz="4000" dirty="0">
                <a:solidFill>
                  <a:srgbClr val="FFFFFF"/>
                </a:solidFill>
                <a:latin typeface="Unbounded" pitchFamily="34" charset="0"/>
                <a:ea typeface="Unbounded" pitchFamily="34" charset="-122"/>
                <a:cs typeface="Unbounded" pitchFamily="34" charset="-120"/>
              </a:rPr>
              <a:t>Object Detection Research</a:t>
            </a:r>
            <a:endParaRPr lang="en-US" sz="4000" dirty="0"/>
          </a:p>
        </p:txBody>
      </p:sp>
      <p:sp>
        <p:nvSpPr>
          <p:cNvPr id="4" name="Shape 1"/>
          <p:cNvSpPr/>
          <p:nvPr/>
        </p:nvSpPr>
        <p:spPr>
          <a:xfrm>
            <a:off x="762595" y="5271373"/>
            <a:ext cx="3031093" cy="217884"/>
          </a:xfrm>
          <a:prstGeom prst="roundRect">
            <a:avLst>
              <a:gd name="adj" fmla="val 15002"/>
            </a:avLst>
          </a:prstGeom>
          <a:solidFill>
            <a:srgbClr val="304755"/>
          </a:solidFill>
          <a:ln/>
        </p:spPr>
      </p:sp>
      <p:sp>
        <p:nvSpPr>
          <p:cNvPr id="5" name="Text 2"/>
          <p:cNvSpPr/>
          <p:nvPr/>
        </p:nvSpPr>
        <p:spPr>
          <a:xfrm>
            <a:off x="762595" y="5816084"/>
            <a:ext cx="3031093" cy="640794"/>
          </a:xfrm>
          <a:prstGeom prst="rect">
            <a:avLst/>
          </a:prstGeom>
          <a:noFill/>
          <a:ln/>
        </p:spPr>
        <p:txBody>
          <a:bodyPr wrap="square" lIns="0" tIns="0" rIns="0" bIns="0" rtlCol="0" anchor="t"/>
          <a:lstStyle/>
          <a:p>
            <a:pPr marL="0" indent="0" algn="l">
              <a:lnSpc>
                <a:spcPts val="2500"/>
              </a:lnSpc>
              <a:buNone/>
            </a:pPr>
            <a:r>
              <a:rPr lang="en-US" sz="2000" dirty="0">
                <a:solidFill>
                  <a:srgbClr val="CAD6DE"/>
                </a:solidFill>
                <a:latin typeface="Unbounded" pitchFamily="34" charset="0"/>
                <a:ea typeface="Unbounded" pitchFamily="34" charset="-122"/>
                <a:cs typeface="Unbounded" pitchFamily="34" charset="-120"/>
              </a:rPr>
              <a:t>Improving Accuracy</a:t>
            </a:r>
            <a:endParaRPr lang="en-US" sz="2000" dirty="0"/>
          </a:p>
        </p:txBody>
      </p:sp>
      <p:sp>
        <p:nvSpPr>
          <p:cNvPr id="6" name="Text 3"/>
          <p:cNvSpPr/>
          <p:nvPr/>
        </p:nvSpPr>
        <p:spPr>
          <a:xfrm>
            <a:off x="762595" y="6587609"/>
            <a:ext cx="3031093" cy="1045845"/>
          </a:xfrm>
          <a:prstGeom prst="rect">
            <a:avLst/>
          </a:prstGeom>
          <a:noFill/>
          <a:ln/>
        </p:spPr>
        <p:txBody>
          <a:bodyPr wrap="square" lIns="0" tIns="0" rIns="0" bIns="0" rtlCol="0" anchor="t"/>
          <a:lstStyle/>
          <a:p>
            <a:pPr marL="0" indent="0" algn="l">
              <a:lnSpc>
                <a:spcPts val="2700"/>
              </a:lnSpc>
              <a:buNone/>
            </a:pPr>
            <a:r>
              <a:rPr lang="en-US" sz="1700" dirty="0">
                <a:solidFill>
                  <a:srgbClr val="CAD6DE"/>
                </a:solidFill>
                <a:latin typeface="Cabin" pitchFamily="34" charset="0"/>
                <a:ea typeface="Cabin" pitchFamily="34" charset="-122"/>
                <a:cs typeface="Cabin" pitchFamily="34" charset="-120"/>
              </a:rPr>
              <a:t>Focus on improving accuracy by developing more advanced algorithms and models.</a:t>
            </a:r>
            <a:endParaRPr lang="en-US" sz="1700" dirty="0"/>
          </a:p>
        </p:txBody>
      </p:sp>
      <p:sp>
        <p:nvSpPr>
          <p:cNvPr id="7" name="Shape 4"/>
          <p:cNvSpPr/>
          <p:nvPr/>
        </p:nvSpPr>
        <p:spPr>
          <a:xfrm>
            <a:off x="4120515" y="4944428"/>
            <a:ext cx="3031212" cy="217884"/>
          </a:xfrm>
          <a:prstGeom prst="roundRect">
            <a:avLst>
              <a:gd name="adj" fmla="val 15002"/>
            </a:avLst>
          </a:prstGeom>
          <a:solidFill>
            <a:srgbClr val="304755"/>
          </a:solidFill>
          <a:ln/>
        </p:spPr>
      </p:sp>
      <p:sp>
        <p:nvSpPr>
          <p:cNvPr id="8" name="Text 5"/>
          <p:cNvSpPr/>
          <p:nvPr/>
        </p:nvSpPr>
        <p:spPr>
          <a:xfrm>
            <a:off x="4120515" y="5489138"/>
            <a:ext cx="3031212" cy="640794"/>
          </a:xfrm>
          <a:prstGeom prst="rect">
            <a:avLst/>
          </a:prstGeom>
          <a:noFill/>
          <a:ln/>
        </p:spPr>
        <p:txBody>
          <a:bodyPr wrap="square" lIns="0" tIns="0" rIns="0" bIns="0" rtlCol="0" anchor="t"/>
          <a:lstStyle/>
          <a:p>
            <a:pPr marL="0" indent="0" algn="l">
              <a:lnSpc>
                <a:spcPts val="2500"/>
              </a:lnSpc>
              <a:buNone/>
            </a:pPr>
            <a:r>
              <a:rPr lang="en-US" sz="2000" dirty="0">
                <a:solidFill>
                  <a:srgbClr val="CAD6DE"/>
                </a:solidFill>
                <a:latin typeface="Unbounded" pitchFamily="34" charset="0"/>
                <a:ea typeface="Unbounded" pitchFamily="34" charset="-122"/>
                <a:cs typeface="Unbounded" pitchFamily="34" charset="-120"/>
              </a:rPr>
              <a:t>Addressing Class Imbalance</a:t>
            </a:r>
            <a:endParaRPr lang="en-US" sz="2000" dirty="0"/>
          </a:p>
        </p:txBody>
      </p:sp>
      <p:sp>
        <p:nvSpPr>
          <p:cNvPr id="9" name="Text 6"/>
          <p:cNvSpPr/>
          <p:nvPr/>
        </p:nvSpPr>
        <p:spPr>
          <a:xfrm>
            <a:off x="4120515" y="6260663"/>
            <a:ext cx="3031212" cy="1045845"/>
          </a:xfrm>
          <a:prstGeom prst="rect">
            <a:avLst/>
          </a:prstGeom>
          <a:noFill/>
          <a:ln/>
        </p:spPr>
        <p:txBody>
          <a:bodyPr wrap="square" lIns="0" tIns="0" rIns="0" bIns="0" rtlCol="0" anchor="t"/>
          <a:lstStyle/>
          <a:p>
            <a:pPr marL="0" indent="0" algn="l">
              <a:lnSpc>
                <a:spcPts val="2700"/>
              </a:lnSpc>
              <a:buNone/>
            </a:pPr>
            <a:r>
              <a:rPr lang="en-US" sz="1700" dirty="0">
                <a:solidFill>
                  <a:srgbClr val="CAD6DE"/>
                </a:solidFill>
                <a:latin typeface="Cabin" pitchFamily="34" charset="0"/>
                <a:ea typeface="Cabin" pitchFamily="34" charset="-122"/>
                <a:cs typeface="Cabin" pitchFamily="34" charset="-120"/>
              </a:rPr>
              <a:t>Research on techniques to overcome class imbalance challenges in object detection.</a:t>
            </a:r>
            <a:endParaRPr lang="en-US" sz="1700" dirty="0"/>
          </a:p>
        </p:txBody>
      </p:sp>
      <p:sp>
        <p:nvSpPr>
          <p:cNvPr id="10" name="Shape 7"/>
          <p:cNvSpPr/>
          <p:nvPr/>
        </p:nvSpPr>
        <p:spPr>
          <a:xfrm>
            <a:off x="7478554" y="4617601"/>
            <a:ext cx="3031212" cy="217884"/>
          </a:xfrm>
          <a:prstGeom prst="roundRect">
            <a:avLst>
              <a:gd name="adj" fmla="val 15002"/>
            </a:avLst>
          </a:prstGeom>
          <a:solidFill>
            <a:srgbClr val="304755"/>
          </a:solidFill>
          <a:ln/>
        </p:spPr>
      </p:sp>
      <p:sp>
        <p:nvSpPr>
          <p:cNvPr id="11" name="Text 8"/>
          <p:cNvSpPr/>
          <p:nvPr/>
        </p:nvSpPr>
        <p:spPr>
          <a:xfrm>
            <a:off x="7478554" y="5162312"/>
            <a:ext cx="2935010" cy="320397"/>
          </a:xfrm>
          <a:prstGeom prst="rect">
            <a:avLst/>
          </a:prstGeom>
          <a:noFill/>
          <a:ln/>
        </p:spPr>
        <p:txBody>
          <a:bodyPr wrap="none" lIns="0" tIns="0" rIns="0" bIns="0" rtlCol="0" anchor="t"/>
          <a:lstStyle/>
          <a:p>
            <a:pPr marL="0" indent="0" algn="l">
              <a:lnSpc>
                <a:spcPts val="2500"/>
              </a:lnSpc>
              <a:buNone/>
            </a:pPr>
            <a:r>
              <a:rPr lang="en-US" sz="2000" dirty="0">
                <a:solidFill>
                  <a:srgbClr val="CAD6DE"/>
                </a:solidFill>
                <a:latin typeface="Unbounded" pitchFamily="34" charset="0"/>
                <a:ea typeface="Unbounded" pitchFamily="34" charset="-122"/>
                <a:cs typeface="Unbounded" pitchFamily="34" charset="-120"/>
              </a:rPr>
              <a:t>Real-time Inference</a:t>
            </a:r>
            <a:endParaRPr lang="en-US" sz="2000" dirty="0"/>
          </a:p>
        </p:txBody>
      </p:sp>
      <p:sp>
        <p:nvSpPr>
          <p:cNvPr id="12" name="Text 9"/>
          <p:cNvSpPr/>
          <p:nvPr/>
        </p:nvSpPr>
        <p:spPr>
          <a:xfrm>
            <a:off x="7478554" y="5613440"/>
            <a:ext cx="3031212" cy="1045845"/>
          </a:xfrm>
          <a:prstGeom prst="rect">
            <a:avLst/>
          </a:prstGeom>
          <a:noFill/>
          <a:ln/>
        </p:spPr>
        <p:txBody>
          <a:bodyPr wrap="square" lIns="0" tIns="0" rIns="0" bIns="0" rtlCol="0" anchor="t"/>
          <a:lstStyle/>
          <a:p>
            <a:pPr marL="0" indent="0" algn="l">
              <a:lnSpc>
                <a:spcPts val="2700"/>
              </a:lnSpc>
              <a:buNone/>
            </a:pPr>
            <a:r>
              <a:rPr lang="en-US" sz="1700" dirty="0">
                <a:solidFill>
                  <a:srgbClr val="CAD6DE"/>
                </a:solidFill>
                <a:latin typeface="Cabin" pitchFamily="34" charset="0"/>
                <a:ea typeface="Cabin" pitchFamily="34" charset="-122"/>
                <a:cs typeface="Cabin" pitchFamily="34" charset="-120"/>
              </a:rPr>
              <a:t>Exploring efficient methods for achieving real-time performance in object detection systems.</a:t>
            </a:r>
            <a:endParaRPr lang="en-US" sz="1700" dirty="0"/>
          </a:p>
        </p:txBody>
      </p:sp>
      <p:sp>
        <p:nvSpPr>
          <p:cNvPr id="13" name="Shape 10"/>
          <p:cNvSpPr/>
          <p:nvPr/>
        </p:nvSpPr>
        <p:spPr>
          <a:xfrm>
            <a:off x="10836593" y="4290774"/>
            <a:ext cx="3031212" cy="217884"/>
          </a:xfrm>
          <a:prstGeom prst="roundRect">
            <a:avLst>
              <a:gd name="adj" fmla="val 15002"/>
            </a:avLst>
          </a:prstGeom>
          <a:solidFill>
            <a:srgbClr val="304755"/>
          </a:solidFill>
          <a:ln/>
        </p:spPr>
      </p:sp>
      <p:sp>
        <p:nvSpPr>
          <p:cNvPr id="14" name="Text 11"/>
          <p:cNvSpPr/>
          <p:nvPr/>
        </p:nvSpPr>
        <p:spPr>
          <a:xfrm>
            <a:off x="10836593" y="4835485"/>
            <a:ext cx="3031212" cy="961192"/>
          </a:xfrm>
          <a:prstGeom prst="rect">
            <a:avLst/>
          </a:prstGeom>
          <a:noFill/>
          <a:ln/>
        </p:spPr>
        <p:txBody>
          <a:bodyPr wrap="square" lIns="0" tIns="0" rIns="0" bIns="0" rtlCol="0" anchor="t"/>
          <a:lstStyle/>
          <a:p>
            <a:pPr marL="0" indent="0" algn="l">
              <a:lnSpc>
                <a:spcPts val="2500"/>
              </a:lnSpc>
              <a:buNone/>
            </a:pPr>
            <a:r>
              <a:rPr lang="en-US" sz="2000" dirty="0">
                <a:solidFill>
                  <a:srgbClr val="CAD6DE"/>
                </a:solidFill>
                <a:latin typeface="Unbounded" pitchFamily="34" charset="0"/>
                <a:ea typeface="Unbounded" pitchFamily="34" charset="-122"/>
                <a:cs typeface="Unbounded" pitchFamily="34" charset="-120"/>
              </a:rPr>
              <a:t>Data Augmentation and Synthetic Data</a:t>
            </a:r>
            <a:endParaRPr lang="en-US" sz="2000" dirty="0"/>
          </a:p>
        </p:txBody>
      </p:sp>
      <p:sp>
        <p:nvSpPr>
          <p:cNvPr id="15" name="Text 12"/>
          <p:cNvSpPr/>
          <p:nvPr/>
        </p:nvSpPr>
        <p:spPr>
          <a:xfrm>
            <a:off x="10836593" y="5927408"/>
            <a:ext cx="3031212" cy="1394460"/>
          </a:xfrm>
          <a:prstGeom prst="rect">
            <a:avLst/>
          </a:prstGeom>
          <a:noFill/>
          <a:ln/>
        </p:spPr>
        <p:txBody>
          <a:bodyPr wrap="square" lIns="0" tIns="0" rIns="0" bIns="0" rtlCol="0" anchor="t"/>
          <a:lstStyle/>
          <a:p>
            <a:pPr marL="0" indent="0" algn="l">
              <a:lnSpc>
                <a:spcPts val="2700"/>
              </a:lnSpc>
              <a:buNone/>
            </a:pPr>
            <a:r>
              <a:rPr lang="en-US" sz="1700" dirty="0">
                <a:solidFill>
                  <a:srgbClr val="CAD6DE"/>
                </a:solidFill>
                <a:latin typeface="Cabin" pitchFamily="34" charset="0"/>
                <a:ea typeface="Cabin" pitchFamily="34" charset="-122"/>
                <a:cs typeface="Cabin" pitchFamily="34" charset="-120"/>
              </a:rPr>
              <a:t>Investigating effective data augmentation strategies and the use of synthetic data to overcome data limitations.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784</Words>
  <Application>Microsoft Office PowerPoint</Application>
  <PresentationFormat>Custom</PresentationFormat>
  <Paragraphs>125</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Unbounded</vt:lpstr>
      <vt:lpstr>Cabin</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2</cp:revision>
  <dcterms:created xsi:type="dcterms:W3CDTF">2025-02-07T06:24:05Z</dcterms:created>
  <dcterms:modified xsi:type="dcterms:W3CDTF">2025-02-07T06:27:18Z</dcterms:modified>
</cp:coreProperties>
</file>